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66"/>
  </p:notesMasterIdLst>
  <p:sldIdLst>
    <p:sldId id="256" r:id="rId48"/>
    <p:sldId id="257" r:id="rId49"/>
    <p:sldId id="258" r:id="rId50"/>
    <p:sldId id="259" r:id="rId51"/>
    <p:sldId id="260" r:id="rId52"/>
    <p:sldId id="261" r:id="rId53"/>
    <p:sldId id="262" r:id="rId54"/>
    <p:sldId id="263" r:id="rId55"/>
    <p:sldId id="264" r:id="rId56"/>
    <p:sldId id="265" r:id="rId57"/>
    <p:sldId id="266" r:id="rId58"/>
    <p:sldId id="267" r:id="rId59"/>
    <p:sldId id="268" r:id="rId60"/>
    <p:sldId id="269" r:id="rId61"/>
    <p:sldId id="270" r:id="rId62"/>
    <p:sldId id="271" r:id="rId63"/>
    <p:sldId id="272" r:id="rId64"/>
    <p:sldId id="273" r:id="rId65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Public Sans" charset="1" panose="00000000000000000000"/>
      <p:regular r:id="rId10"/>
    </p:embeddedFont>
    <p:embeddedFont>
      <p:font typeface="Public Sans Bold" charset="1" panose="00000000000000000000"/>
      <p:regular r:id="rId11"/>
    </p:embeddedFont>
    <p:embeddedFont>
      <p:font typeface="Public Sans Italics" charset="1" panose="00000000000000000000"/>
      <p:regular r:id="rId12"/>
    </p:embeddedFont>
    <p:embeddedFont>
      <p:font typeface="Public Sans Bold Italics" charset="1" panose="00000000000000000000"/>
      <p:regular r:id="rId13"/>
    </p:embeddedFont>
    <p:embeddedFont>
      <p:font typeface="Public Sans Thin" charset="1" panose="00000000000000000000"/>
      <p:regular r:id="rId14"/>
    </p:embeddedFont>
    <p:embeddedFont>
      <p:font typeface="Public Sans Thin Italics" charset="1" panose="00000000000000000000"/>
      <p:regular r:id="rId15"/>
    </p:embeddedFont>
    <p:embeddedFont>
      <p:font typeface="Public Sans Medium" charset="1" panose="00000000000000000000"/>
      <p:regular r:id="rId16"/>
    </p:embeddedFont>
    <p:embeddedFont>
      <p:font typeface="Public Sans Medium Italics" charset="1" panose="00000000000000000000"/>
      <p:regular r:id="rId17"/>
    </p:embeddedFont>
    <p:embeddedFont>
      <p:font typeface="Public Sans Heavy" charset="1" panose="00000000000000000000"/>
      <p:regular r:id="rId18"/>
    </p:embeddedFont>
    <p:embeddedFont>
      <p:font typeface="Public Sans Heavy Italics" charset="1" panose="00000000000000000000"/>
      <p:regular r:id="rId19"/>
    </p:embeddedFont>
    <p:embeddedFont>
      <p:font typeface="Antonio" charset="1" panose="02000503000000000000"/>
      <p:regular r:id="rId20"/>
    </p:embeddedFont>
    <p:embeddedFont>
      <p:font typeface="Antonio Bold" charset="1" panose="02000803000000000000"/>
      <p:regular r:id="rId21"/>
    </p:embeddedFont>
    <p:embeddedFont>
      <p:font typeface="Antonio Italics" charset="1" panose="02000503000000000000"/>
      <p:regular r:id="rId22"/>
    </p:embeddedFont>
    <p:embeddedFont>
      <p:font typeface="Antonio Bold Italics" charset="1" panose="02000803000000000000"/>
      <p:regular r:id="rId23"/>
    </p:embeddedFont>
    <p:embeddedFont>
      <p:font typeface="Antonio Light" charset="1" panose="02000303000000000000"/>
      <p:regular r:id="rId24"/>
    </p:embeddedFont>
    <p:embeddedFont>
      <p:font typeface="Antonio Light Italics" charset="1" panose="02000303000000000000"/>
      <p:regular r:id="rId25"/>
    </p:embeddedFont>
    <p:embeddedFont>
      <p:font typeface="Antonio Ultra-Bold" charset="1" panose="02000803000000000000"/>
      <p:regular r:id="rId26"/>
    </p:embeddedFont>
    <p:embeddedFont>
      <p:font typeface="Antonio Ultra-Bold Italics" charset="1" panose="02000803000000000000"/>
      <p:regular r:id="rId27"/>
    </p:embeddedFont>
    <p:embeddedFont>
      <p:font typeface="Open Sauce" charset="1" panose="00000500000000000000"/>
      <p:regular r:id="rId28"/>
    </p:embeddedFont>
    <p:embeddedFont>
      <p:font typeface="Open Sauce Bold" charset="1" panose="00000800000000000000"/>
      <p:regular r:id="rId29"/>
    </p:embeddedFont>
    <p:embeddedFont>
      <p:font typeface="Open Sauce Italics" charset="1" panose="00000500000000000000"/>
      <p:regular r:id="rId30"/>
    </p:embeddedFont>
    <p:embeddedFont>
      <p:font typeface="Open Sauce Bold Italics" charset="1" panose="00000800000000000000"/>
      <p:regular r:id="rId31"/>
    </p:embeddedFont>
    <p:embeddedFont>
      <p:font typeface="Open Sauce Light" charset="1" panose="00000400000000000000"/>
      <p:regular r:id="rId32"/>
    </p:embeddedFont>
    <p:embeddedFont>
      <p:font typeface="Open Sauce Light Italics" charset="1" panose="00000400000000000000"/>
      <p:regular r:id="rId33"/>
    </p:embeddedFont>
    <p:embeddedFont>
      <p:font typeface="Open Sauce Medium" charset="1" panose="00000600000000000000"/>
      <p:regular r:id="rId34"/>
    </p:embeddedFont>
    <p:embeddedFont>
      <p:font typeface="Open Sauce Medium Italics" charset="1" panose="00000600000000000000"/>
      <p:regular r:id="rId35"/>
    </p:embeddedFont>
    <p:embeddedFont>
      <p:font typeface="Open Sauce Semi-Bold" charset="1" panose="00000700000000000000"/>
      <p:regular r:id="rId36"/>
    </p:embeddedFont>
    <p:embeddedFont>
      <p:font typeface="Open Sauce Semi-Bold Italics" charset="1" panose="00000700000000000000"/>
      <p:regular r:id="rId37"/>
    </p:embeddedFont>
    <p:embeddedFont>
      <p:font typeface="Open Sauce Heavy" charset="1" panose="00000A00000000000000"/>
      <p:regular r:id="rId38"/>
    </p:embeddedFont>
    <p:embeddedFont>
      <p:font typeface="Open Sauce Heavy Italics" charset="1" panose="00000A00000000000000"/>
      <p:regular r:id="rId39"/>
    </p:embeddedFont>
    <p:embeddedFont>
      <p:font typeface="Open Sans" charset="1" panose="020B0606030504020204"/>
      <p:regular r:id="rId40"/>
    </p:embeddedFont>
    <p:embeddedFont>
      <p:font typeface="Open Sans Bold" charset="1" panose="020B0806030504020204"/>
      <p:regular r:id="rId41"/>
    </p:embeddedFont>
    <p:embeddedFont>
      <p:font typeface="Open Sans Italics" charset="1" panose="020B0606030504020204"/>
      <p:regular r:id="rId42"/>
    </p:embeddedFont>
    <p:embeddedFont>
      <p:font typeface="Open Sans Bold Italics" charset="1" panose="020B0806030504020204"/>
      <p:regular r:id="rId43"/>
    </p:embeddedFont>
    <p:embeddedFont>
      <p:font typeface="Open Sans Light" charset="1" panose="020B0306030504020204"/>
      <p:regular r:id="rId44"/>
    </p:embeddedFont>
    <p:embeddedFont>
      <p:font typeface="Open Sans Light Italics" charset="1" panose="020B0306030504020204"/>
      <p:regular r:id="rId45"/>
    </p:embeddedFont>
    <p:embeddedFont>
      <p:font typeface="Open Sans Ultra-Bold" charset="1" panose="00000000000000000000"/>
      <p:regular r:id="rId46"/>
    </p:embeddedFont>
    <p:embeddedFont>
      <p:font typeface="Open Sans Ultra-Bold Italics" charset="1" panose="00000000000000000000"/>
      <p:regular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fonts/font38.fntdata" Type="http://schemas.openxmlformats.org/officeDocument/2006/relationships/font"/><Relationship Id="rId39" Target="fonts/font39.fntdata" Type="http://schemas.openxmlformats.org/officeDocument/2006/relationships/font"/><Relationship Id="rId4" Target="theme/theme1.xml" Type="http://schemas.openxmlformats.org/officeDocument/2006/relationships/theme"/><Relationship Id="rId40" Target="fonts/font40.fntdata" Type="http://schemas.openxmlformats.org/officeDocument/2006/relationships/font"/><Relationship Id="rId41" Target="fonts/font41.fntdata" Type="http://schemas.openxmlformats.org/officeDocument/2006/relationships/font"/><Relationship Id="rId42" Target="fonts/font42.fntdata" Type="http://schemas.openxmlformats.org/officeDocument/2006/relationships/font"/><Relationship Id="rId43" Target="fonts/font43.fntdata" Type="http://schemas.openxmlformats.org/officeDocument/2006/relationships/font"/><Relationship Id="rId44" Target="fonts/font44.fntdata" Type="http://schemas.openxmlformats.org/officeDocument/2006/relationships/font"/><Relationship Id="rId45" Target="fonts/font45.fntdata" Type="http://schemas.openxmlformats.org/officeDocument/2006/relationships/font"/><Relationship Id="rId46" Target="fonts/font46.fntdata" Type="http://schemas.openxmlformats.org/officeDocument/2006/relationships/font"/><Relationship Id="rId47" Target="fonts/font47.fntdata" Type="http://schemas.openxmlformats.org/officeDocument/2006/relationships/font"/><Relationship Id="rId48" Target="slides/slide1.xml" Type="http://schemas.openxmlformats.org/officeDocument/2006/relationships/slide"/><Relationship Id="rId49" Target="slides/slide2.xml" Type="http://schemas.openxmlformats.org/officeDocument/2006/relationships/slide"/><Relationship Id="rId5" Target="tableStyles.xml" Type="http://schemas.openxmlformats.org/officeDocument/2006/relationships/tableStyles"/><Relationship Id="rId50" Target="slides/slide3.xml" Type="http://schemas.openxmlformats.org/officeDocument/2006/relationships/slide"/><Relationship Id="rId51" Target="slides/slide4.xml" Type="http://schemas.openxmlformats.org/officeDocument/2006/relationships/slide"/><Relationship Id="rId52" Target="slides/slide5.xml" Type="http://schemas.openxmlformats.org/officeDocument/2006/relationships/slide"/><Relationship Id="rId53" Target="slides/slide6.xml" Type="http://schemas.openxmlformats.org/officeDocument/2006/relationships/slide"/><Relationship Id="rId54" Target="slides/slide7.xml" Type="http://schemas.openxmlformats.org/officeDocument/2006/relationships/slide"/><Relationship Id="rId55" Target="slides/slide8.xml" Type="http://schemas.openxmlformats.org/officeDocument/2006/relationships/slide"/><Relationship Id="rId56" Target="slides/slide9.xml" Type="http://schemas.openxmlformats.org/officeDocument/2006/relationships/slide"/><Relationship Id="rId57" Target="slides/slide10.xml" Type="http://schemas.openxmlformats.org/officeDocument/2006/relationships/slide"/><Relationship Id="rId58" Target="slides/slide11.xml" Type="http://schemas.openxmlformats.org/officeDocument/2006/relationships/slide"/><Relationship Id="rId59" Target="slides/slide12.xml" Type="http://schemas.openxmlformats.org/officeDocument/2006/relationships/slide"/><Relationship Id="rId6" Target="fonts/font6.fntdata" Type="http://schemas.openxmlformats.org/officeDocument/2006/relationships/font"/><Relationship Id="rId60" Target="slides/slide13.xml" Type="http://schemas.openxmlformats.org/officeDocument/2006/relationships/slide"/><Relationship Id="rId61" Target="slides/slide14.xml" Type="http://schemas.openxmlformats.org/officeDocument/2006/relationships/slide"/><Relationship Id="rId62" Target="slides/slide15.xml" Type="http://schemas.openxmlformats.org/officeDocument/2006/relationships/slide"/><Relationship Id="rId63" Target="slides/slide16.xml" Type="http://schemas.openxmlformats.org/officeDocument/2006/relationships/slide"/><Relationship Id="rId64" Target="slides/slide17.xml" Type="http://schemas.openxmlformats.org/officeDocument/2006/relationships/slide"/><Relationship Id="rId65" Target="slides/slide18.xml" Type="http://schemas.openxmlformats.org/officeDocument/2006/relationships/slide"/><Relationship Id="rId66" Target="notesMasters/notesMaster1.xml" Type="http://schemas.openxmlformats.org/officeDocument/2006/relationships/notesMaster"/><Relationship Id="rId67" Target="theme/theme2.xml" Type="http://schemas.openxmlformats.org/officeDocument/2006/relationships/theme"/><Relationship Id="rId68" Target="notesSlides/notesSlide1.xml" Type="http://schemas.openxmlformats.org/officeDocument/2006/relationships/notesSlide"/><Relationship Id="rId69" Target="notesSlides/notesSlide2.xml" Type="http://schemas.openxmlformats.org/officeDocument/2006/relationships/notesSlide"/><Relationship Id="rId7" Target="fonts/font7.fntdata" Type="http://schemas.openxmlformats.org/officeDocument/2006/relationships/font"/><Relationship Id="rId70" Target="notesSlides/notesSlide3.xml" Type="http://schemas.openxmlformats.org/officeDocument/2006/relationships/notesSlide"/><Relationship Id="rId71" Target="notesSlides/notesSlide4.xml" Type="http://schemas.openxmlformats.org/officeDocument/2006/relationships/notesSlide"/><Relationship Id="rId72" Target="notesSlides/notesSlide5.xml" Type="http://schemas.openxmlformats.org/officeDocument/2006/relationships/notes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notesMasters/_rels/notesMaster1.xml.rels><?xml version="1.0" encoding="UTF-8" standalone="no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2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8.xml" Type="http://schemas.openxmlformats.org/officeDocument/2006/relationships/slide"/></Relationships>
</file>

<file path=ppt/notesSlides/_rels/notesSlide3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9.xml" Type="http://schemas.openxmlformats.org/officeDocument/2006/relationships/slide"/></Relationships>
</file>

<file path=ppt/notesSlides/_rels/notesSlide4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0.xml" Type="http://schemas.openxmlformats.org/officeDocument/2006/relationships/slide"/></Relationships>
</file>

<file path=ppt/notesSlides/_rels/notesSlide5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8.xml" Type="http://schemas.openxmlformats.org/officeDocument/2006/relationships/slide"/></Relationships>
</file>

<file path=ppt/notesSlides/notesSlide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3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Choose one of the Breaking the Ice options and delete the others from the slide deck.</a:t>
            </a:r>
          </a:p>
          <a:p>
            <a:r>
              <a:rPr lang="en-US"/>
              <a:t/>
            </a:r>
          </a:p>
          <a:p>
            <a:r>
              <a:rPr lang="en-US"/>
              <a:t>For this option, you can use this Mentimeter Template:</a:t>
            </a:r>
          </a:p>
          <a:p>
            <a:r>
              <a:rPr lang="en-US"/>
              <a:t>https://www.mentimeter.com/app/presentation/aljxtmsyo7fc2xqws6fiuhsi9mwqcby4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4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5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Choose one of the Breaking the Ice options and delete the others from the slide deck.</a:t>
            </a:r>
          </a:p>
          <a:p>
            <a:r>
              <a:rPr lang="en-US"/>
              <a:t/>
            </a:r>
          </a:p>
          <a:p>
            <a:r>
              <a:rPr lang="en-US"/>
              <a:t>For this option, you can use this Mentimeter Template:</a:t>
            </a:r>
          </a:p>
          <a:p>
            <a:r>
              <a:rPr lang="en-US"/>
              <a:t>https://www.mentimeter.com/app/presentation/aljxtmsyo7fc2xqws6fiuhsi9mwqcby4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2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docs.google.com/document/d/1c3D9DoJvCb7pubBBIOW4LgWQPA9FfAAF1x9csAuz6vY/edit?usp=sharing" TargetMode="External" Type="http://schemas.openxmlformats.org/officeDocument/2006/relationships/hyperlink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3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docs.google.com/document/d/10XWn1TBUzCCP1_xUGCRJvOsgILUShWZPZ1Oa0TDrqvI/edit?usp=sharing" TargetMode="External" Type="http://schemas.openxmlformats.org/officeDocument/2006/relationships/hyperlink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Relationship Id="rId3" Target="../media/image3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jamboard.google.com/d/1_pTg_yHf66zudVAXxOJUCGWkG8FtJwtpI4hAo4l6W2w/edit?usp=sharing" TargetMode="External" Type="http://schemas.openxmlformats.org/officeDocument/2006/relationships/hyperlink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3.pn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png" Type="http://schemas.openxmlformats.org/officeDocument/2006/relationships/image"/><Relationship Id="rId4" Target="../media/image5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2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docs.google.com/document/d/1js97wNq5IsPPkSPV82SdlJJ3M5nUWSb3i61r8zfgwRE/edit?usp=sharing" TargetMode="External" Type="http://schemas.openxmlformats.org/officeDocument/2006/relationships/hyperlink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jpe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docs.google.com/document/d/1WGBmOHJiw56vfnSFuIleXFMwdcm2QQf4BQHPwXREfFs/edit?usp=sharing" TargetMode="External" Type="http://schemas.openxmlformats.org/officeDocument/2006/relationships/hyperlink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2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1.png" Type="http://schemas.openxmlformats.org/officeDocument/2006/relationships/image"/><Relationship Id="rId4" Target="../media/image2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052447" y="4151629"/>
            <a:ext cx="10587398" cy="1783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4559"/>
              </a:lnSpc>
              <a:spcBef>
                <a:spcPct val="0"/>
              </a:spcBef>
            </a:pPr>
            <a:r>
              <a:rPr lang="en-US" sz="10399">
                <a:solidFill>
                  <a:srgbClr val="545454"/>
                </a:solidFill>
                <a:latin typeface="Antonio Bold"/>
              </a:rPr>
              <a:t>Using this template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6052447" y="5887721"/>
            <a:ext cx="10587398" cy="824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The white slides will have notes and links for you to use.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Delete all the white slides before using this template.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052447" y="3740936"/>
            <a:ext cx="10587398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Welcome!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87E6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356010" y="3369271"/>
            <a:ext cx="7156420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FCFCFD"/>
                </a:solidFill>
                <a:latin typeface="Antonio Bold"/>
              </a:rPr>
              <a:t>Break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56010" y="4605655"/>
            <a:ext cx="7156420" cy="1099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D6D6D1"/>
                </a:solidFill>
                <a:latin typeface="Antonio Italics"/>
              </a:rPr>
              <a:t>Stretch your feet, grab a refreshment, and join us in 60</a:t>
            </a:r>
            <a:r>
              <a:rPr lang="en-US" sz="3200">
                <a:solidFill>
                  <a:srgbClr val="D6D6D1"/>
                </a:solidFill>
                <a:latin typeface="Antonio Bold Italics"/>
              </a:rPr>
              <a:t> minutes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  <p:grpSp>
        <p:nvGrpSpPr>
          <p:cNvPr name="Group 8" id="8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9" id="9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4"/>
              <a:stretch>
                <a:fillRect l="-13600" t="-67765" r="-23396" b="-37081"/>
              </a:stretch>
            </a:blipFill>
          </p:spPr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523577"/>
            <a:ext cx="14893879" cy="5915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03"/>
              </a:lnSpc>
            </a:pPr>
            <a:r>
              <a:rPr lang="en-US" sz="6716">
                <a:solidFill>
                  <a:srgbClr val="545454"/>
                </a:solidFill>
                <a:latin typeface="Antonio Bold"/>
              </a:rPr>
              <a:t>For a virtual adaptation you may choose to use the following link to capture themes.</a:t>
            </a:r>
          </a:p>
          <a:p>
            <a:pPr>
              <a:lnSpc>
                <a:spcPts val="9403"/>
              </a:lnSpc>
              <a:spcBef>
                <a:spcPct val="0"/>
              </a:spcBef>
            </a:pPr>
            <a:r>
              <a:rPr lang="en-US" sz="6716" u="sng">
                <a:solidFill>
                  <a:srgbClr val="5271FF"/>
                </a:solidFill>
                <a:latin typeface="Antonio Bold"/>
                <a:hlinkClick r:id="rId2" tooltip="https://docs.google.com/document/d/1c3D9DoJvCb7pubBBIOW4LgWQPA9FfAAF1x9csAuz6vY/edit?usp=sharing"/>
              </a:rPr>
              <a:t>https://docs.google.com/document/d/1c3D9DoJvCb7pubBBIOW4LgWQPA9FfAAF1x9csAuz6vY/edit?usp=sharing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353148" y="3820119"/>
            <a:ext cx="7156420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Identifying Themes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53148" y="5056503"/>
            <a:ext cx="7156420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"/>
              </a:rPr>
              <a:t>Listening for patterns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353148" y="5965823"/>
            <a:ext cx="10231978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What similarities did you hear as the groups debriefed?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10" id="10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3"/>
              <a:stretch>
                <a:fillRect l="-13600" t="-67765" r="-23396" b="-37081"/>
              </a:stretch>
            </a:blipFill>
          </p:spPr>
        </p:sp>
      </p:grp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523577"/>
            <a:ext cx="14893879" cy="5915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03"/>
              </a:lnSpc>
            </a:pPr>
            <a:r>
              <a:rPr lang="en-US" sz="6716">
                <a:solidFill>
                  <a:srgbClr val="545454"/>
                </a:solidFill>
                <a:latin typeface="Antonio Bold"/>
              </a:rPr>
              <a:t>For a virtual adaptation you may choose to use the following link to </a:t>
            </a:r>
          </a:p>
          <a:p>
            <a:pPr>
              <a:lnSpc>
                <a:spcPts val="9403"/>
              </a:lnSpc>
              <a:spcBef>
                <a:spcPct val="0"/>
              </a:spcBef>
            </a:pPr>
            <a:r>
              <a:rPr lang="en-US" sz="6716" u="sng">
                <a:solidFill>
                  <a:srgbClr val="5271FF"/>
                </a:solidFill>
                <a:latin typeface="Antonio Bold"/>
                <a:hlinkClick r:id="rId2" tooltip="https://docs.google.com/document/d/10XWn1TBUzCCP1_xUGCRJvOsgILUShWZPZ1Oa0TDrqvI/edit?usp=sharing"/>
              </a:rPr>
              <a:t>https://docs.google.com/document/d/10XWn1TBUzCCP1_xUGCRJvOsgILUShWZPZ1Oa0TDrqvI/edit?usp=sharing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7164581" y="-280343"/>
            <a:ext cx="10847730" cy="1084768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5331245">
              <a:off x="-34420" y="-34445"/>
              <a:ext cx="6418839" cy="6418864"/>
            </a:xfrm>
            <a:custGeom>
              <a:avLst/>
              <a:gdLst/>
              <a:ahLst/>
              <a:cxnLst/>
              <a:rect r="r" b="b" t="t" l="l"/>
              <a:pathLst>
                <a:path h="6418864" w="6418839">
                  <a:moveTo>
                    <a:pt x="3272953" y="35068"/>
                  </a:moveTo>
                  <a:cubicBezTo>
                    <a:pt x="5026028" y="70134"/>
                    <a:pt x="6418839" y="1519801"/>
                    <a:pt x="6383772" y="3272927"/>
                  </a:cubicBezTo>
                  <a:cubicBezTo>
                    <a:pt x="6348705" y="5026078"/>
                    <a:pt x="4899038" y="6418864"/>
                    <a:pt x="3145963" y="6383798"/>
                  </a:cubicBezTo>
                  <a:cubicBezTo>
                    <a:pt x="1392799" y="6348730"/>
                    <a:pt x="0" y="4899088"/>
                    <a:pt x="35068" y="3145937"/>
                  </a:cubicBezTo>
                  <a:cubicBezTo>
                    <a:pt x="70135" y="1392787"/>
                    <a:pt x="1519790" y="0"/>
                    <a:pt x="3272953" y="35068"/>
                  </a:cubicBezTo>
                  <a:close/>
                </a:path>
              </a:pathLst>
            </a:custGeom>
            <a:blipFill>
              <a:blip r:embed="rId2"/>
              <a:stretch>
                <a:fillRect l="0" t="-24763" r="0" b="-24763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5203286" y="3709613"/>
            <a:ext cx="9288943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Goal Creation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203286" y="5855317"/>
            <a:ext cx="10329426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Light Italics"/>
              </a:rPr>
              <a:t>(Specific, Measureable, Attainable, Relevant, and Time-bound)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203286" y="4945997"/>
            <a:ext cx="10646003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"/>
              </a:rPr>
              <a:t>Create S.M.A.R.T goals for each theme.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353148" y="3820119"/>
            <a:ext cx="7156420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Presenting the Path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53148" y="5056503"/>
            <a:ext cx="7156420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"/>
              </a:rPr>
              <a:t>Feedback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353148" y="5965823"/>
            <a:ext cx="10231978" cy="824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Share the goals and action step that you created and solicit feedback on what changes might need to be made.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10" id="10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3"/>
              <a:stretch>
                <a:fillRect l="-13600" t="-67765" r="-23396" b="-37081"/>
              </a:stretch>
            </a:blipFill>
          </p:spPr>
        </p:sp>
      </p:grp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523577"/>
            <a:ext cx="14893879" cy="829712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03"/>
              </a:lnSpc>
            </a:pPr>
            <a:r>
              <a:rPr lang="en-US" sz="6716">
                <a:solidFill>
                  <a:srgbClr val="545454"/>
                </a:solidFill>
                <a:latin typeface="Antonio Bold"/>
              </a:rPr>
              <a:t>For a virtual adaptation, you may choose to use the following link. Share it and let participants add comments along the timeline.</a:t>
            </a:r>
          </a:p>
          <a:p>
            <a:pPr>
              <a:lnSpc>
                <a:spcPts val="9403"/>
              </a:lnSpc>
              <a:spcBef>
                <a:spcPct val="0"/>
              </a:spcBef>
            </a:pPr>
            <a:r>
              <a:rPr lang="en-US" sz="6716" u="sng">
                <a:solidFill>
                  <a:srgbClr val="5271FF"/>
                </a:solidFill>
                <a:latin typeface="Antonio Bold"/>
                <a:hlinkClick r:id="rId2" tooltip="https://jamboard.google.com/d/1_pTg_yHf66zudVAXxOJUCGWkG8FtJwtpI4hAo4l6W2w/edit?usp=sharing"/>
              </a:rPr>
              <a:t>https://jamboard.google.com/d/1_pTg_yHf66zudVAXxOJUCGWkG8FtJwtpI4hAo4l6W2w/edit?usp=sharing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7164581" y="-280343"/>
            <a:ext cx="10847730" cy="1084768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5331245">
              <a:off x="-34420" y="-34445"/>
              <a:ext cx="6418839" cy="6418864"/>
            </a:xfrm>
            <a:custGeom>
              <a:avLst/>
              <a:gdLst/>
              <a:ahLst/>
              <a:cxnLst/>
              <a:rect r="r" b="b" t="t" l="l"/>
              <a:pathLst>
                <a:path h="6418864" w="6418839">
                  <a:moveTo>
                    <a:pt x="3272953" y="35068"/>
                  </a:moveTo>
                  <a:cubicBezTo>
                    <a:pt x="5026028" y="70134"/>
                    <a:pt x="6418839" y="1519801"/>
                    <a:pt x="6383772" y="3272927"/>
                  </a:cubicBezTo>
                  <a:cubicBezTo>
                    <a:pt x="6348705" y="5026078"/>
                    <a:pt x="4899038" y="6418864"/>
                    <a:pt x="3145963" y="6383798"/>
                  </a:cubicBezTo>
                  <a:cubicBezTo>
                    <a:pt x="1392799" y="6348730"/>
                    <a:pt x="0" y="4899088"/>
                    <a:pt x="35068" y="3145937"/>
                  </a:cubicBezTo>
                  <a:cubicBezTo>
                    <a:pt x="70135" y="1392787"/>
                    <a:pt x="1519790" y="0"/>
                    <a:pt x="3272953" y="35068"/>
                  </a:cubicBezTo>
                  <a:close/>
                </a:path>
              </a:pathLst>
            </a:custGeom>
            <a:blipFill>
              <a:blip r:embed="rId2"/>
              <a:stretch>
                <a:fillRect l="0" t="-24763" r="0" b="-24763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5146136" y="3709613"/>
            <a:ext cx="9288943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Creating the Map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208850" y="5895354"/>
            <a:ext cx="10329426" cy="8248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Together, let's create a visual representation of what our path forward looks like.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203286" y="4945997"/>
            <a:ext cx="10646003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"/>
              </a:rPr>
              <a:t>Reflecting on the journey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3"/>
              <a:stretch>
                <a:fillRect l="-13600" t="-67765" r="-23396" b="-37081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5356010" y="3369271"/>
            <a:ext cx="8578102" cy="878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Closing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356010" y="5238750"/>
            <a:ext cx="9785785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357"/>
              </a:lnSpc>
              <a:spcBef>
                <a:spcPct val="0"/>
              </a:spcBef>
            </a:pPr>
            <a:r>
              <a:rPr lang="en-US" sz="2398">
                <a:solidFill>
                  <a:srgbClr val="545454"/>
                </a:solidFill>
                <a:latin typeface="Open Sauce"/>
              </a:rPr>
              <a:t>“When we first came here, I felt _______. And now I feel _______.”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5356010" y="4455967"/>
            <a:ext cx="7156420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 Italics"/>
              </a:rPr>
              <a:t>Take turns offering your response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7164581" y="-280343"/>
            <a:ext cx="10847730" cy="1084768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5331245">
              <a:off x="-34420" y="-34445"/>
              <a:ext cx="6418839" cy="6418864"/>
            </a:xfrm>
            <a:custGeom>
              <a:avLst/>
              <a:gdLst/>
              <a:ahLst/>
              <a:cxnLst/>
              <a:rect r="r" b="b" t="t" l="l"/>
              <a:pathLst>
                <a:path h="6418864" w="6418839">
                  <a:moveTo>
                    <a:pt x="3272953" y="35068"/>
                  </a:moveTo>
                  <a:cubicBezTo>
                    <a:pt x="5026028" y="70134"/>
                    <a:pt x="6418839" y="1519801"/>
                    <a:pt x="6383772" y="3272927"/>
                  </a:cubicBezTo>
                  <a:cubicBezTo>
                    <a:pt x="6348705" y="5026078"/>
                    <a:pt x="4899038" y="6418864"/>
                    <a:pt x="3145963" y="6383798"/>
                  </a:cubicBezTo>
                  <a:cubicBezTo>
                    <a:pt x="1392799" y="6348730"/>
                    <a:pt x="0" y="4899088"/>
                    <a:pt x="35068" y="3145937"/>
                  </a:cubicBezTo>
                  <a:cubicBezTo>
                    <a:pt x="70135" y="1392787"/>
                    <a:pt x="1519790" y="0"/>
                    <a:pt x="3272953" y="35068"/>
                  </a:cubicBezTo>
                  <a:close/>
                </a:path>
              </a:pathLst>
            </a:custGeom>
            <a:blipFill>
              <a:blip r:embed="rId2"/>
              <a:stretch>
                <a:fillRect l="0" t="-24763" r="0" b="-24763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6052447" y="4151629"/>
            <a:ext cx="7226035" cy="1783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4559"/>
              </a:lnSpc>
              <a:spcBef>
                <a:spcPct val="0"/>
              </a:spcBef>
            </a:pPr>
            <a:r>
              <a:rPr lang="en-US" sz="10399">
                <a:solidFill>
                  <a:srgbClr val="545454"/>
                </a:solidFill>
                <a:latin typeface="Antonio Bold"/>
              </a:rPr>
              <a:t>Module Five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052447" y="5887721"/>
            <a:ext cx="10587398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Mapping the Path Forward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700398" y="-3010689"/>
            <a:ext cx="16308379" cy="16308379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784" lIns="50784" bIns="50784" rIns="50784"/>
            <a:lstStyle/>
            <a:p>
              <a:pPr algn="ctr">
                <a:lnSpc>
                  <a:spcPts val="19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950513" y="8576246"/>
            <a:ext cx="1204602" cy="120460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A67B0"/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7" id="7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784" lIns="50784" bIns="50784" rIns="50784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457025" y="8332579"/>
            <a:ext cx="5219028" cy="1691936"/>
            <a:chOff x="0" y="0"/>
            <a:chExt cx="955404" cy="30972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955404" cy="309729"/>
            </a:xfrm>
            <a:custGeom>
              <a:avLst/>
              <a:gdLst/>
              <a:ahLst/>
              <a:cxnLst/>
              <a:rect r="r" b="b" t="t" l="l"/>
              <a:pathLst>
                <a:path h="309729" w="955404">
                  <a:moveTo>
                    <a:pt x="23734" y="0"/>
                  </a:moveTo>
                  <a:lnTo>
                    <a:pt x="931669" y="0"/>
                  </a:lnTo>
                  <a:cubicBezTo>
                    <a:pt x="944778" y="0"/>
                    <a:pt x="955404" y="10626"/>
                    <a:pt x="955404" y="23734"/>
                  </a:cubicBezTo>
                  <a:lnTo>
                    <a:pt x="955404" y="285994"/>
                  </a:lnTo>
                  <a:cubicBezTo>
                    <a:pt x="955404" y="292289"/>
                    <a:pt x="952903" y="298326"/>
                    <a:pt x="948452" y="302777"/>
                  </a:cubicBezTo>
                  <a:cubicBezTo>
                    <a:pt x="944001" y="307228"/>
                    <a:pt x="937964" y="309729"/>
                    <a:pt x="931669" y="309729"/>
                  </a:cubicBezTo>
                  <a:lnTo>
                    <a:pt x="23734" y="309729"/>
                  </a:lnTo>
                  <a:cubicBezTo>
                    <a:pt x="17440" y="309729"/>
                    <a:pt x="11403" y="307228"/>
                    <a:pt x="6952" y="302777"/>
                  </a:cubicBezTo>
                  <a:cubicBezTo>
                    <a:pt x="2501" y="298326"/>
                    <a:pt x="0" y="292289"/>
                    <a:pt x="0" y="285994"/>
                  </a:cubicBezTo>
                  <a:lnTo>
                    <a:pt x="0" y="23734"/>
                  </a:lnTo>
                  <a:cubicBezTo>
                    <a:pt x="0" y="17440"/>
                    <a:pt x="2501" y="11403"/>
                    <a:pt x="6952" y="6952"/>
                  </a:cubicBezTo>
                  <a:cubicBezTo>
                    <a:pt x="11403" y="2501"/>
                    <a:pt x="17440" y="0"/>
                    <a:pt x="23734" y="0"/>
                  </a:cubicBezTo>
                  <a:close/>
                </a:path>
              </a:pathLst>
            </a:custGeom>
            <a:solidFill>
              <a:srgbClr val="4A67B0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anchor="ctr" rtlCol="false" tIns="46102" lIns="46102" bIns="46102" rIns="46102"/>
            <a:lstStyle/>
            <a:p>
              <a:pPr algn="ctr">
                <a:lnSpc>
                  <a:spcPts val="241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8703769" y="6558723"/>
            <a:ext cx="1204602" cy="1204602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CFCFD"/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13" id="13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784" lIns="50784" bIns="50784" rIns="50784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9005680" y="4541199"/>
            <a:ext cx="1204602" cy="1204602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8987A6"/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16" id="16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784" lIns="50784" bIns="50784" rIns="50784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8703769" y="2521438"/>
            <a:ext cx="1204602" cy="1204602"/>
            <a:chOff x="0" y="0"/>
            <a:chExt cx="812800" cy="81280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5EB6DD"/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19" id="19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784" lIns="50784" bIns="50784" rIns="50784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7950513" y="506152"/>
            <a:ext cx="1204602" cy="1204602"/>
            <a:chOff x="0" y="0"/>
            <a:chExt cx="812800" cy="812800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C87E68"/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anchor="ctr" rtlCol="false" tIns="50784" lIns="50784" bIns="50784" rIns="50784"/>
            <a:lstStyle/>
            <a:p>
              <a:pPr algn="ctr">
                <a:lnSpc>
                  <a:spcPts val="1959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0210282" y="6315055"/>
            <a:ext cx="5219028" cy="1691936"/>
            <a:chOff x="0" y="0"/>
            <a:chExt cx="955404" cy="309729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955404" cy="309729"/>
            </a:xfrm>
            <a:custGeom>
              <a:avLst/>
              <a:gdLst/>
              <a:ahLst/>
              <a:cxnLst/>
              <a:rect r="r" b="b" t="t" l="l"/>
              <a:pathLst>
                <a:path h="309729" w="955404">
                  <a:moveTo>
                    <a:pt x="23734" y="0"/>
                  </a:moveTo>
                  <a:lnTo>
                    <a:pt x="931669" y="0"/>
                  </a:lnTo>
                  <a:cubicBezTo>
                    <a:pt x="944778" y="0"/>
                    <a:pt x="955404" y="10626"/>
                    <a:pt x="955404" y="23734"/>
                  </a:cubicBezTo>
                  <a:lnTo>
                    <a:pt x="955404" y="285994"/>
                  </a:lnTo>
                  <a:cubicBezTo>
                    <a:pt x="955404" y="292289"/>
                    <a:pt x="952903" y="298326"/>
                    <a:pt x="948452" y="302777"/>
                  </a:cubicBezTo>
                  <a:cubicBezTo>
                    <a:pt x="944001" y="307228"/>
                    <a:pt x="937964" y="309729"/>
                    <a:pt x="931669" y="309729"/>
                  </a:cubicBezTo>
                  <a:lnTo>
                    <a:pt x="23734" y="309729"/>
                  </a:lnTo>
                  <a:cubicBezTo>
                    <a:pt x="17440" y="309729"/>
                    <a:pt x="11403" y="307228"/>
                    <a:pt x="6952" y="302777"/>
                  </a:cubicBezTo>
                  <a:cubicBezTo>
                    <a:pt x="2501" y="298326"/>
                    <a:pt x="0" y="292289"/>
                    <a:pt x="0" y="285994"/>
                  </a:cubicBezTo>
                  <a:lnTo>
                    <a:pt x="0" y="23734"/>
                  </a:lnTo>
                  <a:cubicBezTo>
                    <a:pt x="0" y="17440"/>
                    <a:pt x="2501" y="11403"/>
                    <a:pt x="6952" y="6952"/>
                  </a:cubicBezTo>
                  <a:cubicBezTo>
                    <a:pt x="11403" y="2501"/>
                    <a:pt x="17440" y="0"/>
                    <a:pt x="23734" y="0"/>
                  </a:cubicBezTo>
                  <a:close/>
                </a:path>
              </a:pathLst>
            </a:custGeom>
            <a:solidFill>
              <a:srgbClr val="FCFCFD"/>
            </a:solidFill>
            <a:ln w="19050">
              <a:solidFill>
                <a:srgbClr val="000000"/>
              </a:solidFill>
            </a:ln>
          </p:spPr>
        </p:sp>
        <p:sp>
          <p:nvSpPr>
            <p:cNvPr name="TextBox 25" id="25"/>
            <p:cNvSpPr txBox="true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anchor="ctr" rtlCol="false" tIns="46102" lIns="46102" bIns="46102" rIns="46102"/>
            <a:lstStyle/>
            <a:p>
              <a:pPr algn="ctr">
                <a:lnSpc>
                  <a:spcPts val="241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10517066" y="4288475"/>
            <a:ext cx="5219028" cy="1691936"/>
            <a:chOff x="0" y="0"/>
            <a:chExt cx="955404" cy="309729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955404" cy="309729"/>
            </a:xfrm>
            <a:custGeom>
              <a:avLst/>
              <a:gdLst/>
              <a:ahLst/>
              <a:cxnLst/>
              <a:rect r="r" b="b" t="t" l="l"/>
              <a:pathLst>
                <a:path h="309729" w="955404">
                  <a:moveTo>
                    <a:pt x="23734" y="0"/>
                  </a:moveTo>
                  <a:lnTo>
                    <a:pt x="931669" y="0"/>
                  </a:lnTo>
                  <a:cubicBezTo>
                    <a:pt x="944778" y="0"/>
                    <a:pt x="955404" y="10626"/>
                    <a:pt x="955404" y="23734"/>
                  </a:cubicBezTo>
                  <a:lnTo>
                    <a:pt x="955404" y="285994"/>
                  </a:lnTo>
                  <a:cubicBezTo>
                    <a:pt x="955404" y="292289"/>
                    <a:pt x="952903" y="298326"/>
                    <a:pt x="948452" y="302777"/>
                  </a:cubicBezTo>
                  <a:cubicBezTo>
                    <a:pt x="944001" y="307228"/>
                    <a:pt x="937964" y="309729"/>
                    <a:pt x="931669" y="309729"/>
                  </a:cubicBezTo>
                  <a:lnTo>
                    <a:pt x="23734" y="309729"/>
                  </a:lnTo>
                  <a:cubicBezTo>
                    <a:pt x="17440" y="309729"/>
                    <a:pt x="11403" y="307228"/>
                    <a:pt x="6952" y="302777"/>
                  </a:cubicBezTo>
                  <a:cubicBezTo>
                    <a:pt x="2501" y="298326"/>
                    <a:pt x="0" y="292289"/>
                    <a:pt x="0" y="285994"/>
                  </a:cubicBezTo>
                  <a:lnTo>
                    <a:pt x="0" y="23734"/>
                  </a:lnTo>
                  <a:cubicBezTo>
                    <a:pt x="0" y="17440"/>
                    <a:pt x="2501" y="11403"/>
                    <a:pt x="6952" y="6952"/>
                  </a:cubicBezTo>
                  <a:cubicBezTo>
                    <a:pt x="11403" y="2501"/>
                    <a:pt x="17440" y="0"/>
                    <a:pt x="23734" y="0"/>
                  </a:cubicBezTo>
                  <a:close/>
                </a:path>
              </a:pathLst>
            </a:custGeom>
            <a:solidFill>
              <a:srgbClr val="8987A6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anchor="ctr" rtlCol="false" tIns="46102" lIns="46102" bIns="46102" rIns="46102"/>
            <a:lstStyle/>
            <a:p>
              <a:pPr algn="ctr">
                <a:lnSpc>
                  <a:spcPts val="241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29" id="29"/>
          <p:cNvGrpSpPr/>
          <p:nvPr/>
        </p:nvGrpSpPr>
        <p:grpSpPr>
          <a:xfrm rot="0">
            <a:off x="10210282" y="2277771"/>
            <a:ext cx="5219028" cy="1691936"/>
            <a:chOff x="0" y="0"/>
            <a:chExt cx="955404" cy="309729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955404" cy="309729"/>
            </a:xfrm>
            <a:custGeom>
              <a:avLst/>
              <a:gdLst/>
              <a:ahLst/>
              <a:cxnLst/>
              <a:rect r="r" b="b" t="t" l="l"/>
              <a:pathLst>
                <a:path h="309729" w="955404">
                  <a:moveTo>
                    <a:pt x="23734" y="0"/>
                  </a:moveTo>
                  <a:lnTo>
                    <a:pt x="931669" y="0"/>
                  </a:lnTo>
                  <a:cubicBezTo>
                    <a:pt x="944778" y="0"/>
                    <a:pt x="955404" y="10626"/>
                    <a:pt x="955404" y="23734"/>
                  </a:cubicBezTo>
                  <a:lnTo>
                    <a:pt x="955404" y="285994"/>
                  </a:lnTo>
                  <a:cubicBezTo>
                    <a:pt x="955404" y="292289"/>
                    <a:pt x="952903" y="298326"/>
                    <a:pt x="948452" y="302777"/>
                  </a:cubicBezTo>
                  <a:cubicBezTo>
                    <a:pt x="944001" y="307228"/>
                    <a:pt x="937964" y="309729"/>
                    <a:pt x="931669" y="309729"/>
                  </a:cubicBezTo>
                  <a:lnTo>
                    <a:pt x="23734" y="309729"/>
                  </a:lnTo>
                  <a:cubicBezTo>
                    <a:pt x="17440" y="309729"/>
                    <a:pt x="11403" y="307228"/>
                    <a:pt x="6952" y="302777"/>
                  </a:cubicBezTo>
                  <a:cubicBezTo>
                    <a:pt x="2501" y="298326"/>
                    <a:pt x="0" y="292289"/>
                    <a:pt x="0" y="285994"/>
                  </a:cubicBezTo>
                  <a:lnTo>
                    <a:pt x="0" y="23734"/>
                  </a:lnTo>
                  <a:cubicBezTo>
                    <a:pt x="0" y="17440"/>
                    <a:pt x="2501" y="11403"/>
                    <a:pt x="6952" y="6952"/>
                  </a:cubicBezTo>
                  <a:cubicBezTo>
                    <a:pt x="11403" y="2501"/>
                    <a:pt x="17440" y="0"/>
                    <a:pt x="23734" y="0"/>
                  </a:cubicBezTo>
                  <a:close/>
                </a:path>
              </a:pathLst>
            </a:custGeom>
            <a:solidFill>
              <a:srgbClr val="5EB6DD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anchor="ctr" rtlCol="false" tIns="46102" lIns="46102" bIns="46102" rIns="46102"/>
            <a:lstStyle/>
            <a:p>
              <a:pPr algn="ctr">
                <a:lnSpc>
                  <a:spcPts val="241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2" id="32"/>
          <p:cNvGrpSpPr/>
          <p:nvPr/>
        </p:nvGrpSpPr>
        <p:grpSpPr>
          <a:xfrm rot="0">
            <a:off x="9457025" y="225280"/>
            <a:ext cx="5219028" cy="1691936"/>
            <a:chOff x="0" y="0"/>
            <a:chExt cx="955404" cy="309729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955404" cy="309729"/>
            </a:xfrm>
            <a:custGeom>
              <a:avLst/>
              <a:gdLst/>
              <a:ahLst/>
              <a:cxnLst/>
              <a:rect r="r" b="b" t="t" l="l"/>
              <a:pathLst>
                <a:path h="309729" w="955404">
                  <a:moveTo>
                    <a:pt x="23734" y="0"/>
                  </a:moveTo>
                  <a:lnTo>
                    <a:pt x="931669" y="0"/>
                  </a:lnTo>
                  <a:cubicBezTo>
                    <a:pt x="944778" y="0"/>
                    <a:pt x="955404" y="10626"/>
                    <a:pt x="955404" y="23734"/>
                  </a:cubicBezTo>
                  <a:lnTo>
                    <a:pt x="955404" y="285994"/>
                  </a:lnTo>
                  <a:cubicBezTo>
                    <a:pt x="955404" y="292289"/>
                    <a:pt x="952903" y="298326"/>
                    <a:pt x="948452" y="302777"/>
                  </a:cubicBezTo>
                  <a:cubicBezTo>
                    <a:pt x="944001" y="307228"/>
                    <a:pt x="937964" y="309729"/>
                    <a:pt x="931669" y="309729"/>
                  </a:cubicBezTo>
                  <a:lnTo>
                    <a:pt x="23734" y="309729"/>
                  </a:lnTo>
                  <a:cubicBezTo>
                    <a:pt x="17440" y="309729"/>
                    <a:pt x="11403" y="307228"/>
                    <a:pt x="6952" y="302777"/>
                  </a:cubicBezTo>
                  <a:cubicBezTo>
                    <a:pt x="2501" y="298326"/>
                    <a:pt x="0" y="292289"/>
                    <a:pt x="0" y="285994"/>
                  </a:cubicBezTo>
                  <a:lnTo>
                    <a:pt x="0" y="23734"/>
                  </a:lnTo>
                  <a:cubicBezTo>
                    <a:pt x="0" y="17440"/>
                    <a:pt x="2501" y="11403"/>
                    <a:pt x="6952" y="6952"/>
                  </a:cubicBezTo>
                  <a:cubicBezTo>
                    <a:pt x="11403" y="2501"/>
                    <a:pt x="17440" y="0"/>
                    <a:pt x="23734" y="0"/>
                  </a:cubicBezTo>
                  <a:close/>
                </a:path>
              </a:pathLst>
            </a:custGeom>
            <a:solidFill>
              <a:srgbClr val="C87E68"/>
            </a:solidFill>
          </p:spPr>
        </p:sp>
        <p:sp>
          <p:nvSpPr>
            <p:cNvPr name="TextBox 34" id="34"/>
            <p:cNvSpPr txBox="true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anchor="ctr" rtlCol="false" tIns="46102" lIns="46102" bIns="46102" rIns="46102"/>
            <a:lstStyle/>
            <a:p>
              <a:pPr algn="ctr">
                <a:lnSpc>
                  <a:spcPts val="2413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35" id="35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36" id="36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13600" t="-67765" r="-23396" b="-37081"/>
              </a:stretch>
            </a:blipFill>
          </p:spPr>
        </p:sp>
      </p:grpSp>
      <p:sp>
        <p:nvSpPr>
          <p:cNvPr name="Freeform 37" id="37"/>
          <p:cNvSpPr/>
          <p:nvPr/>
        </p:nvSpPr>
        <p:spPr>
          <a:xfrm flipH="false" flipV="false" rot="0">
            <a:off x="7776379" y="8402113"/>
            <a:ext cx="1552869" cy="1552869"/>
          </a:xfrm>
          <a:custGeom>
            <a:avLst/>
            <a:gdLst/>
            <a:ahLst/>
            <a:cxnLst/>
            <a:rect r="r" b="b" t="t" l="l"/>
            <a:pathLst>
              <a:path h="1552869" w="1552869">
                <a:moveTo>
                  <a:pt x="0" y="0"/>
                </a:moveTo>
                <a:lnTo>
                  <a:pt x="1552869" y="0"/>
                </a:lnTo>
                <a:lnTo>
                  <a:pt x="1552869" y="1552869"/>
                </a:lnTo>
                <a:lnTo>
                  <a:pt x="0" y="15528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3347365" y="4205067"/>
            <a:ext cx="4960500" cy="19921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607"/>
              </a:lnSpc>
            </a:pPr>
            <a:r>
              <a:rPr lang="en-US" sz="7607">
                <a:solidFill>
                  <a:srgbClr val="5D5E60"/>
                </a:solidFill>
                <a:latin typeface="Public Sans Bold"/>
              </a:rPr>
              <a:t>Visual Timeline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9791806" y="8566721"/>
            <a:ext cx="2274733" cy="386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042"/>
              </a:lnSpc>
              <a:spcBef>
                <a:spcPct val="0"/>
              </a:spcBef>
            </a:pPr>
            <a:r>
              <a:rPr lang="en-US" sz="2535">
                <a:solidFill>
                  <a:srgbClr val="FFFFFF"/>
                </a:solidFill>
                <a:latin typeface="Public Sans Bold"/>
              </a:rPr>
              <a:t>Module Five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9791806" y="9063354"/>
            <a:ext cx="4463717" cy="341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662"/>
              </a:lnSpc>
              <a:spcBef>
                <a:spcPct val="0"/>
              </a:spcBef>
            </a:pPr>
            <a:r>
              <a:rPr lang="en-US" sz="2218">
                <a:solidFill>
                  <a:srgbClr val="FFFFFF"/>
                </a:solidFill>
                <a:latin typeface="Public Sans"/>
              </a:rPr>
              <a:t>Creating the Path Forward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0545062" y="6549198"/>
            <a:ext cx="2078860" cy="386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042"/>
              </a:lnSpc>
              <a:spcBef>
                <a:spcPct val="0"/>
              </a:spcBef>
            </a:pPr>
            <a:r>
              <a:rPr lang="en-US" sz="2535">
                <a:solidFill>
                  <a:srgbClr val="404040"/>
                </a:solidFill>
                <a:latin typeface="Public Sans Bold"/>
              </a:rPr>
              <a:t>Module Four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0545062" y="7045830"/>
            <a:ext cx="4470975" cy="341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662"/>
              </a:lnSpc>
              <a:spcBef>
                <a:spcPct val="0"/>
              </a:spcBef>
            </a:pPr>
            <a:r>
              <a:rPr lang="en-US" sz="2218">
                <a:solidFill>
                  <a:srgbClr val="404040"/>
                </a:solidFill>
                <a:latin typeface="Public Sans"/>
              </a:rPr>
              <a:t>Honoring the Process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0851846" y="4531674"/>
            <a:ext cx="2274733" cy="386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042"/>
              </a:lnSpc>
              <a:spcBef>
                <a:spcPct val="0"/>
              </a:spcBef>
            </a:pPr>
            <a:r>
              <a:rPr lang="en-US" sz="2535">
                <a:solidFill>
                  <a:srgbClr val="FFFFFF"/>
                </a:solidFill>
                <a:latin typeface="Public Sans Bold"/>
              </a:rPr>
              <a:t>Module Three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0851846" y="5028306"/>
            <a:ext cx="4462596" cy="6737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662"/>
              </a:lnSpc>
              <a:spcBef>
                <a:spcPct val="0"/>
              </a:spcBef>
            </a:pPr>
            <a:r>
              <a:rPr lang="en-US" sz="2218">
                <a:solidFill>
                  <a:srgbClr val="FFFFFF"/>
                </a:solidFill>
                <a:latin typeface="Public Sans"/>
              </a:rPr>
              <a:t>Making Informed &amp; Collective Decisions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0545062" y="2511913"/>
            <a:ext cx="2078860" cy="386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042"/>
              </a:lnSpc>
              <a:spcBef>
                <a:spcPct val="0"/>
              </a:spcBef>
            </a:pPr>
            <a:r>
              <a:rPr lang="en-US" sz="2535">
                <a:solidFill>
                  <a:srgbClr val="404040"/>
                </a:solidFill>
                <a:latin typeface="Public Sans Bold"/>
              </a:rPr>
              <a:t>Module Two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0545062" y="3008545"/>
            <a:ext cx="4470975" cy="6737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662"/>
              </a:lnSpc>
            </a:pPr>
            <a:r>
              <a:rPr lang="en-US" sz="2218">
                <a:solidFill>
                  <a:srgbClr val="404040"/>
                </a:solidFill>
                <a:latin typeface="Public Sans"/>
              </a:rPr>
              <a:t>Understanding the Paths </a:t>
            </a:r>
          </a:p>
          <a:p>
            <a:pPr>
              <a:lnSpc>
                <a:spcPts val="2662"/>
              </a:lnSpc>
              <a:spcBef>
                <a:spcPct val="0"/>
              </a:spcBef>
            </a:pPr>
            <a:r>
              <a:rPr lang="en-US" sz="2218">
                <a:solidFill>
                  <a:srgbClr val="404040"/>
                </a:solidFill>
                <a:latin typeface="Public Sans"/>
              </a:rPr>
              <a:t>Forward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9791806" y="459422"/>
            <a:ext cx="2088369" cy="3869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042"/>
              </a:lnSpc>
              <a:spcBef>
                <a:spcPct val="0"/>
              </a:spcBef>
            </a:pPr>
            <a:r>
              <a:rPr lang="en-US" sz="2535">
                <a:solidFill>
                  <a:srgbClr val="FFFFFF"/>
                </a:solidFill>
                <a:latin typeface="Public Sans Bold"/>
              </a:rPr>
              <a:t>Module One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9791806" y="956055"/>
            <a:ext cx="4463717" cy="3416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662"/>
              </a:lnSpc>
              <a:spcBef>
                <a:spcPct val="0"/>
              </a:spcBef>
            </a:pPr>
            <a:r>
              <a:rPr lang="en-US" sz="2218">
                <a:solidFill>
                  <a:srgbClr val="FFFFFF"/>
                </a:solidFill>
                <a:latin typeface="Public Sans"/>
              </a:rPr>
              <a:t>Acknowledging the Struggle</a:t>
            </a:r>
          </a:p>
        </p:txBody>
      </p:sp>
      <p:sp>
        <p:nvSpPr>
          <p:cNvPr name="Freeform 49" id="49"/>
          <p:cNvSpPr/>
          <p:nvPr/>
        </p:nvSpPr>
        <p:spPr>
          <a:xfrm flipH="false" flipV="false" rot="0">
            <a:off x="7597703" y="8223437"/>
            <a:ext cx="1910221" cy="1910221"/>
          </a:xfrm>
          <a:custGeom>
            <a:avLst/>
            <a:gdLst/>
            <a:ahLst/>
            <a:cxnLst/>
            <a:rect r="r" b="b" t="t" l="l"/>
            <a:pathLst>
              <a:path h="1910221" w="1910221">
                <a:moveTo>
                  <a:pt x="0" y="0"/>
                </a:moveTo>
                <a:lnTo>
                  <a:pt x="1910221" y="0"/>
                </a:lnTo>
                <a:lnTo>
                  <a:pt x="1910221" y="1910221"/>
                </a:lnTo>
                <a:lnTo>
                  <a:pt x="0" y="19102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  <p:grpSp>
        <p:nvGrpSpPr>
          <p:cNvPr name="Group 6" id="6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7" id="7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4"/>
              <a:stretch>
                <a:fillRect l="-13600" t="-67765" r="-23396" b="-37081"/>
              </a:stretch>
            </a:blipFill>
          </p:spPr>
        </p:sp>
      </p:grpSp>
      <p:sp>
        <p:nvSpPr>
          <p:cNvPr name="TextBox 8" id="8"/>
          <p:cNvSpPr txBox="true"/>
          <p:nvPr/>
        </p:nvSpPr>
        <p:spPr>
          <a:xfrm rot="0">
            <a:off x="5356010" y="2335214"/>
            <a:ext cx="6639445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Review of process so far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356010" y="3259728"/>
            <a:ext cx="12299879" cy="29204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Established the boundaries to be present, be honest, and show love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Worked together to build an intentional community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Developed a shared vision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Brainstormed potential paths forward as a healthy community of faith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Solicited feedback on each option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Used collective decision-making to choose a potential path forward</a:t>
            </a:r>
          </a:p>
          <a:p>
            <a:pPr marL="517794" indent="-258897" lvl="1">
              <a:lnSpc>
                <a:spcPts val="3357"/>
              </a:lnSpc>
              <a:buFont typeface="Arial"/>
              <a:buChar char="•"/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Honored the process in workship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523577"/>
            <a:ext cx="14893879" cy="5915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03"/>
              </a:lnSpc>
            </a:pPr>
            <a:r>
              <a:rPr lang="en-US" sz="6716">
                <a:solidFill>
                  <a:srgbClr val="545454"/>
                </a:solidFill>
                <a:latin typeface="Antonio Bold"/>
              </a:rPr>
              <a:t>You may use the following link to track topics for conversation. </a:t>
            </a:r>
          </a:p>
          <a:p>
            <a:pPr>
              <a:lnSpc>
                <a:spcPts val="9403"/>
              </a:lnSpc>
              <a:spcBef>
                <a:spcPct val="0"/>
              </a:spcBef>
            </a:pPr>
            <a:r>
              <a:rPr lang="en-US" sz="6716" u="sng">
                <a:solidFill>
                  <a:srgbClr val="5271FF"/>
                </a:solidFill>
                <a:latin typeface="Antonio Bold"/>
                <a:hlinkClick r:id="rId2" tooltip="https://docs.google.com/document/d/1js97wNq5IsPPkSPV82SdlJJ3M5nUWSb3i61r8zfgwRE/edit?usp=sharing"/>
              </a:rPr>
              <a:t>https://docs.google.com/document/d/1js97wNq5IsPPkSPV82SdlJJ3M5nUWSb3i61r8zfgwRE/edit?usp=sharing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7164581" y="-280343"/>
            <a:ext cx="10847730" cy="1084768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5331245">
              <a:off x="-34420" y="-34445"/>
              <a:ext cx="6418839" cy="6418864"/>
            </a:xfrm>
            <a:custGeom>
              <a:avLst/>
              <a:gdLst/>
              <a:ahLst/>
              <a:cxnLst/>
              <a:rect r="r" b="b" t="t" l="l"/>
              <a:pathLst>
                <a:path h="6418864" w="6418839">
                  <a:moveTo>
                    <a:pt x="3272953" y="35068"/>
                  </a:moveTo>
                  <a:cubicBezTo>
                    <a:pt x="5026028" y="70134"/>
                    <a:pt x="6418839" y="1519801"/>
                    <a:pt x="6383772" y="3272927"/>
                  </a:cubicBezTo>
                  <a:cubicBezTo>
                    <a:pt x="6348705" y="5026078"/>
                    <a:pt x="4899038" y="6418864"/>
                    <a:pt x="3145963" y="6383798"/>
                  </a:cubicBezTo>
                  <a:cubicBezTo>
                    <a:pt x="1392799" y="6348730"/>
                    <a:pt x="0" y="4899088"/>
                    <a:pt x="35068" y="3145937"/>
                  </a:cubicBezTo>
                  <a:cubicBezTo>
                    <a:pt x="70135" y="1392787"/>
                    <a:pt x="1519790" y="0"/>
                    <a:pt x="3272953" y="35068"/>
                  </a:cubicBezTo>
                  <a:close/>
                </a:path>
              </a:pathLst>
            </a:custGeom>
            <a:blipFill>
              <a:blip r:embed="rId2"/>
              <a:stretch>
                <a:fillRect l="0" t="-24763" r="0" b="-24763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5141304" y="3366816"/>
            <a:ext cx="7156420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Setting the Agenda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141304" y="5514975"/>
            <a:ext cx="6904464" cy="8340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What are you curious about, nervous about, or</a:t>
            </a:r>
          </a:p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excited about?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141304" y="4605655"/>
            <a:ext cx="7156420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"/>
              </a:rPr>
              <a:t>Topics for conversation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1523577"/>
            <a:ext cx="14893879" cy="71064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403"/>
              </a:lnSpc>
            </a:pPr>
            <a:r>
              <a:rPr lang="en-US" sz="6716">
                <a:solidFill>
                  <a:srgbClr val="545454"/>
                </a:solidFill>
                <a:latin typeface="Antonio Bold"/>
              </a:rPr>
              <a:t>For the next activity, you will need enough copies of the following document for each group if you choose to use this resource.</a:t>
            </a:r>
          </a:p>
          <a:p>
            <a:pPr>
              <a:lnSpc>
                <a:spcPts val="9403"/>
              </a:lnSpc>
              <a:spcBef>
                <a:spcPct val="0"/>
              </a:spcBef>
            </a:pPr>
            <a:r>
              <a:rPr lang="en-US" sz="6716" u="sng">
                <a:solidFill>
                  <a:srgbClr val="5271FF"/>
                </a:solidFill>
                <a:latin typeface="Antonio Bold"/>
                <a:hlinkClick r:id="rId2" tooltip="https://docs.google.com/document/d/1WGBmOHJiw56vfnSFuIleXFMwdcm2QQf4BQHPwXREfFs/edit?usp=sharing"/>
              </a:rPr>
              <a:t>https://docs.google.com/document/d/1WGBmOHJiw56vfnSFuIleXFMwdcm2QQf4BQHPwXREfFs/edit?usp=sharing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9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356010" y="3369271"/>
            <a:ext cx="7156420" cy="8768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545454"/>
                </a:solidFill>
                <a:latin typeface="Antonio Bold"/>
              </a:rPr>
              <a:t>Considering the Options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5356010" y="4605655"/>
            <a:ext cx="7156420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545454"/>
                </a:solidFill>
                <a:latin typeface="Antonio"/>
              </a:rPr>
              <a:t>Breakout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5356010" y="5514975"/>
            <a:ext cx="10231978" cy="8340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Light"/>
              </a:rPr>
              <a:t>Self-select the group or groups that you would like to participate in during this activity.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  <p:grpSp>
        <p:nvGrpSpPr>
          <p:cNvPr name="Group 9" id="9"/>
          <p:cNvGrpSpPr>
            <a:grpSpLocks noChangeAspect="true"/>
          </p:cNvGrpSpPr>
          <p:nvPr/>
        </p:nvGrpSpPr>
        <p:grpSpPr>
          <a:xfrm rot="0">
            <a:off x="-8720462" y="-280343"/>
            <a:ext cx="10847730" cy="10847687"/>
            <a:chOff x="0" y="0"/>
            <a:chExt cx="6350000" cy="6349975"/>
          </a:xfrm>
        </p:grpSpPr>
        <p:sp>
          <p:nvSpPr>
            <p:cNvPr name="Freeform 10" id="10"/>
            <p:cNvSpPr/>
            <p:nvPr/>
          </p:nvSpPr>
          <p:spPr>
            <a:xfrm flipH="false" flipV="false" rot="-5400000">
              <a:off x="13" y="-13"/>
              <a:ext cx="63499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49974">
                  <a:moveTo>
                    <a:pt x="3174949" y="6350000"/>
                  </a:moveTo>
                  <a:cubicBezTo>
                    <a:pt x="1421523" y="6350000"/>
                    <a:pt x="0" y="4928477"/>
                    <a:pt x="0" y="3175000"/>
                  </a:cubicBezTo>
                  <a:cubicBezTo>
                    <a:pt x="0" y="1421499"/>
                    <a:pt x="1421523" y="0"/>
                    <a:pt x="3174949" y="0"/>
                  </a:cubicBezTo>
                  <a:cubicBezTo>
                    <a:pt x="4928463" y="0"/>
                    <a:pt x="6349974" y="1421499"/>
                    <a:pt x="6349974" y="3175000"/>
                  </a:cubicBezTo>
                  <a:cubicBezTo>
                    <a:pt x="6349974" y="4928502"/>
                    <a:pt x="4928463" y="6350000"/>
                    <a:pt x="3174949" y="6350000"/>
                  </a:cubicBezTo>
                  <a:close/>
                </a:path>
              </a:pathLst>
            </a:custGeom>
            <a:blipFill>
              <a:blip r:embed="rId4"/>
              <a:stretch>
                <a:fillRect l="-13600" t="-67765" r="-23396" b="-37081"/>
              </a:stretch>
            </a:blipFill>
          </p:spPr>
        </p:sp>
      </p:grp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EB6D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7164581" y="-280343"/>
            <a:ext cx="10847730" cy="10847687"/>
            <a:chOff x="0" y="0"/>
            <a:chExt cx="6350000" cy="6349975"/>
          </a:xfrm>
        </p:grpSpPr>
        <p:sp>
          <p:nvSpPr>
            <p:cNvPr name="Freeform 3" id="3"/>
            <p:cNvSpPr/>
            <p:nvPr/>
          </p:nvSpPr>
          <p:spPr>
            <a:xfrm flipH="false" flipV="false" rot="5331245">
              <a:off x="-34420" y="-34445"/>
              <a:ext cx="6418839" cy="6418864"/>
            </a:xfrm>
            <a:custGeom>
              <a:avLst/>
              <a:gdLst/>
              <a:ahLst/>
              <a:cxnLst/>
              <a:rect r="r" b="b" t="t" l="l"/>
              <a:pathLst>
                <a:path h="6418864" w="6418839">
                  <a:moveTo>
                    <a:pt x="3272953" y="35068"/>
                  </a:moveTo>
                  <a:cubicBezTo>
                    <a:pt x="5026028" y="70134"/>
                    <a:pt x="6418839" y="1519801"/>
                    <a:pt x="6383772" y="3272927"/>
                  </a:cubicBezTo>
                  <a:cubicBezTo>
                    <a:pt x="6348705" y="5026078"/>
                    <a:pt x="4899038" y="6418864"/>
                    <a:pt x="3145963" y="6383798"/>
                  </a:cubicBezTo>
                  <a:cubicBezTo>
                    <a:pt x="1392799" y="6348730"/>
                    <a:pt x="0" y="4899088"/>
                    <a:pt x="35068" y="3145937"/>
                  </a:cubicBezTo>
                  <a:cubicBezTo>
                    <a:pt x="70135" y="1392787"/>
                    <a:pt x="1519790" y="0"/>
                    <a:pt x="3272953" y="35068"/>
                  </a:cubicBezTo>
                  <a:close/>
                </a:path>
              </a:pathLst>
            </a:custGeom>
            <a:blipFill>
              <a:blip r:embed="rId3"/>
              <a:stretch>
                <a:fillRect l="0" t="-24763" r="0" b="-24763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5356010" y="3369271"/>
            <a:ext cx="8578102" cy="878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241"/>
              </a:lnSpc>
              <a:spcBef>
                <a:spcPct val="0"/>
              </a:spcBef>
            </a:pPr>
            <a:r>
              <a:rPr lang="en-US" sz="5172">
                <a:solidFill>
                  <a:srgbClr val="FFFFFF"/>
                </a:solidFill>
                <a:latin typeface="Antonio Bold"/>
              </a:rPr>
              <a:t>Considering the Options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5356010" y="4605655"/>
            <a:ext cx="7156420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80"/>
              </a:lnSpc>
              <a:spcBef>
                <a:spcPct val="0"/>
              </a:spcBef>
            </a:pPr>
            <a:r>
              <a:rPr lang="en-US" sz="3200">
                <a:solidFill>
                  <a:srgbClr val="FFFFFF"/>
                </a:solidFill>
                <a:latin typeface="Antonio"/>
              </a:rPr>
              <a:t>What came up during your discussions?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356010" y="5514975"/>
            <a:ext cx="11621349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FFFFFF"/>
                </a:solidFill>
                <a:latin typeface="Open Sauce"/>
              </a:rPr>
              <a:t>Debrief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911950" y="9327870"/>
            <a:ext cx="614337" cy="614337"/>
          </a:xfrm>
          <a:custGeom>
            <a:avLst/>
            <a:gdLst/>
            <a:ahLst/>
            <a:cxnLst/>
            <a:rect r="r" b="b" t="t" l="l"/>
            <a:pathLst>
              <a:path h="614337" w="614337">
                <a:moveTo>
                  <a:pt x="0" y="0"/>
                </a:moveTo>
                <a:lnTo>
                  <a:pt x="614337" y="0"/>
                </a:lnTo>
                <a:lnTo>
                  <a:pt x="614337" y="614337"/>
                </a:lnTo>
                <a:lnTo>
                  <a:pt x="0" y="61433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1202830" y="9587413"/>
            <a:ext cx="3874829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www.abingdonpress.com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068134" y="9587413"/>
            <a:ext cx="4993590" cy="4103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"/>
              </a:rPr>
              <a:t>www.sparkgroupconsulting.com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202830" y="9210675"/>
            <a:ext cx="9266307" cy="4058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7"/>
              </a:lnSpc>
            </a:pPr>
            <a:r>
              <a:rPr lang="en-US" sz="2398">
                <a:solidFill>
                  <a:srgbClr val="000000"/>
                </a:solidFill>
                <a:latin typeface="Open Sauce Italics"/>
              </a:rPr>
              <a:t>Calm: How to End Destructive Conflict in Your Church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DAFpq2R8nJI</dc:identifier>
  <dcterms:modified xsi:type="dcterms:W3CDTF">2011-08-01T06:04:30Z</dcterms:modified>
  <cp:revision>1</cp:revision>
  <dc:title>Calm Module Five</dc:title>
</cp:coreProperties>
</file>