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18288000" cy="10287000"/>
  <p:notesSz cx="6858000" cy="9144000"/>
  <p:embeddedFontLst>
    <p:embeddedFont>
      <p:font typeface="Antonio" panose="02000503000000000000" pitchFamily="2" charset="77"/>
      <p:regular r:id="rId39"/>
    </p:embeddedFont>
    <p:embeddedFont>
      <p:font typeface="Antonio Bold" panose="02000803000000000000" pitchFamily="2" charset="77"/>
      <p:regular r:id="rId40"/>
    </p:embeddedFont>
    <p:embeddedFont>
      <p:font typeface="Antonio Bold Italics" panose="02000803000000000000" pitchFamily="2" charset="77"/>
      <p:regular r:id="rId41"/>
    </p:embeddedFont>
    <p:embeddedFont>
      <p:font typeface="Open Sauce" pitchFamily="2" charset="77"/>
      <p:regular r:id="rId42"/>
    </p:embeddedFont>
    <p:embeddedFont>
      <p:font typeface="Open Sauce Bold" pitchFamily="2" charset="77"/>
      <p:regular r:id="rId43"/>
    </p:embeddedFont>
    <p:embeddedFont>
      <p:font typeface="Open Sauce Bold Italics" pitchFamily="2" charset="77"/>
      <p:regular r:id="rId44"/>
    </p:embeddedFont>
    <p:embeddedFont>
      <p:font typeface="Open Sauce Italics" pitchFamily="2" charset="77"/>
      <p:regular r:id="rId45"/>
    </p:embeddedFont>
    <p:embeddedFont>
      <p:font typeface="Open Sauce Light" pitchFamily="2" charset="77"/>
      <p:regular r:id="rId46"/>
    </p:embeddedFont>
    <p:embeddedFont>
      <p:font typeface="Open Sauce Light Italics" pitchFamily="2" charset="77"/>
      <p:regular r:id="rId47"/>
    </p:embeddedFont>
    <p:embeddedFont>
      <p:font typeface="Public Sans" pitchFamily="2" charset="77"/>
      <p:regular r:id="rId48"/>
    </p:embeddedFont>
    <p:embeddedFont>
      <p:font typeface="Public Sans Bold" pitchFamily="2" charset="77"/>
      <p:regular r:id="rId4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674" autoAdjust="0"/>
  </p:normalViewPr>
  <p:slideViewPr>
    <p:cSldViewPr>
      <p:cViewPr varScale="1">
        <p:scale>
          <a:sx n="82" d="100"/>
          <a:sy n="82" d="100"/>
        </p:scale>
        <p:origin x="66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22.02.2024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2/22/24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2/22/24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2/22/24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2/22/24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2/22/24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www.mentimeter.com/app/presentation/alov1ni7fvgyuh23umvjyqgkyv1bajm9"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sv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52447" y="4151629"/>
            <a:ext cx="10587398" cy="1783716"/>
          </a:xfrm>
          <a:prstGeom prst="rect">
            <a:avLst/>
          </a:prstGeom>
        </p:spPr>
        <p:txBody>
          <a:bodyPr lIns="0" tIns="0" rIns="0" bIns="0" rtlCol="0" anchor="t">
            <a:spAutoFit/>
          </a:bodyPr>
          <a:lstStyle/>
          <a:p>
            <a:pPr>
              <a:lnSpc>
                <a:spcPts val="14559"/>
              </a:lnSpc>
              <a:spcBef>
                <a:spcPct val="0"/>
              </a:spcBef>
            </a:pPr>
            <a:r>
              <a:rPr lang="en-US" sz="10399">
                <a:solidFill>
                  <a:srgbClr val="545454"/>
                </a:solidFill>
                <a:latin typeface="Antonio Bold"/>
              </a:rPr>
              <a:t>Using this template</a:t>
            </a:r>
          </a:p>
        </p:txBody>
      </p:sp>
      <p:sp>
        <p:nvSpPr>
          <p:cNvPr id="3" name="TextBox 3"/>
          <p:cNvSpPr txBox="1"/>
          <p:nvPr/>
        </p:nvSpPr>
        <p:spPr>
          <a:xfrm>
            <a:off x="6052447" y="5887721"/>
            <a:ext cx="10587398" cy="824908"/>
          </a:xfrm>
          <a:prstGeom prst="rect">
            <a:avLst/>
          </a:prstGeom>
        </p:spPr>
        <p:txBody>
          <a:bodyPr lIns="0" tIns="0" rIns="0" bIns="0" rtlCol="0" anchor="t">
            <a:spAutoFit/>
          </a:bodyPr>
          <a:lstStyle/>
          <a:p>
            <a:pPr marL="517794" lvl="1" indent="-258897">
              <a:lnSpc>
                <a:spcPts val="3357"/>
              </a:lnSpc>
              <a:buFont typeface="Arial"/>
              <a:buChar char="•"/>
            </a:pPr>
            <a:r>
              <a:rPr lang="en-US" sz="2398">
                <a:solidFill>
                  <a:srgbClr val="000000"/>
                </a:solidFill>
                <a:latin typeface="Open Sauce"/>
              </a:rPr>
              <a:t>The white slides will have notes and links for you to use.</a:t>
            </a:r>
          </a:p>
          <a:p>
            <a:pPr marL="517794" lvl="1" indent="-258897">
              <a:lnSpc>
                <a:spcPts val="3357"/>
              </a:lnSpc>
              <a:buFont typeface="Arial"/>
              <a:buChar char="•"/>
            </a:pPr>
            <a:r>
              <a:rPr lang="en-US" sz="2398">
                <a:solidFill>
                  <a:srgbClr val="000000"/>
                </a:solidFill>
                <a:latin typeface="Open Sauce"/>
              </a:rPr>
              <a:t>Delete all the white slides before using this template.</a:t>
            </a:r>
          </a:p>
        </p:txBody>
      </p:sp>
      <p:sp>
        <p:nvSpPr>
          <p:cNvPr id="4" name="TextBox 4"/>
          <p:cNvSpPr txBox="1"/>
          <p:nvPr/>
        </p:nvSpPr>
        <p:spPr>
          <a:xfrm>
            <a:off x="6052447" y="3740936"/>
            <a:ext cx="10587398"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Welcome!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838200"/>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Responsive Call to Worship</a:t>
            </a:r>
          </a:p>
        </p:txBody>
      </p:sp>
      <p:sp>
        <p:nvSpPr>
          <p:cNvPr id="9" name="TextBox 9"/>
          <p:cNvSpPr txBox="1"/>
          <p:nvPr/>
        </p:nvSpPr>
        <p:spPr>
          <a:xfrm>
            <a:off x="4241041" y="3192876"/>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a:rPr>
              <a:t>People:</a:t>
            </a:r>
          </a:p>
        </p:txBody>
      </p:sp>
      <p:sp>
        <p:nvSpPr>
          <p:cNvPr id="10" name="TextBox 10"/>
          <p:cNvSpPr txBox="1"/>
          <p:nvPr/>
        </p:nvSpPr>
        <p:spPr>
          <a:xfrm>
            <a:off x="4241041" y="4102196"/>
            <a:ext cx="10231978" cy="405808"/>
          </a:xfrm>
          <a:prstGeom prst="rect">
            <a:avLst/>
          </a:prstGeom>
        </p:spPr>
        <p:txBody>
          <a:bodyPr lIns="0" tIns="0" rIns="0" bIns="0" rtlCol="0" anchor="t">
            <a:spAutoFit/>
          </a:bodyPr>
          <a:lstStyle/>
          <a:p>
            <a:pPr>
              <a:lnSpc>
                <a:spcPts val="3357"/>
              </a:lnSpc>
            </a:pPr>
            <a:r>
              <a:rPr lang="en-US" sz="2398">
                <a:solidFill>
                  <a:srgbClr val="000000"/>
                </a:solidFill>
                <a:latin typeface="Open Sauce Bold"/>
              </a:rPr>
              <a:t>Breathe on me, breath of God.</a:t>
            </a:r>
          </a:p>
        </p:txBody>
      </p:sp>
      <p:sp>
        <p:nvSpPr>
          <p:cNvPr id="11" name="TextBox 11"/>
          <p:cNvSpPr txBox="1"/>
          <p:nvPr/>
        </p:nvSpPr>
        <p:spPr>
          <a:xfrm>
            <a:off x="4241041" y="4869954"/>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Reader:</a:t>
            </a:r>
          </a:p>
        </p:txBody>
      </p:sp>
      <p:sp>
        <p:nvSpPr>
          <p:cNvPr id="12" name="TextBox 12"/>
          <p:cNvSpPr txBox="1"/>
          <p:nvPr/>
        </p:nvSpPr>
        <p:spPr>
          <a:xfrm>
            <a:off x="4241041" y="5779274"/>
            <a:ext cx="13018259" cy="1257701"/>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We give thanks for your gift of discernment and pray for your continued grace in the choices we make together in the future. We give thanks for those whom we agree and disagree with, for your grace extends to each one of us. Fill us with that grace anew.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838200"/>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Responsive Call to Worship</a:t>
            </a:r>
          </a:p>
        </p:txBody>
      </p:sp>
      <p:sp>
        <p:nvSpPr>
          <p:cNvPr id="9" name="TextBox 9"/>
          <p:cNvSpPr txBox="1"/>
          <p:nvPr/>
        </p:nvSpPr>
        <p:spPr>
          <a:xfrm>
            <a:off x="4241041" y="3192876"/>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a:rPr>
              <a:t>People:</a:t>
            </a:r>
          </a:p>
        </p:txBody>
      </p:sp>
      <p:sp>
        <p:nvSpPr>
          <p:cNvPr id="10" name="TextBox 10"/>
          <p:cNvSpPr txBox="1"/>
          <p:nvPr/>
        </p:nvSpPr>
        <p:spPr>
          <a:xfrm>
            <a:off x="4241041" y="4102196"/>
            <a:ext cx="10231978" cy="405808"/>
          </a:xfrm>
          <a:prstGeom prst="rect">
            <a:avLst/>
          </a:prstGeom>
        </p:spPr>
        <p:txBody>
          <a:bodyPr lIns="0" tIns="0" rIns="0" bIns="0" rtlCol="0" anchor="t">
            <a:spAutoFit/>
          </a:bodyPr>
          <a:lstStyle/>
          <a:p>
            <a:pPr>
              <a:lnSpc>
                <a:spcPts val="3357"/>
              </a:lnSpc>
            </a:pPr>
            <a:r>
              <a:rPr lang="en-US" sz="2398">
                <a:solidFill>
                  <a:srgbClr val="000000"/>
                </a:solidFill>
                <a:latin typeface="Open Sauce Bold"/>
              </a:rPr>
              <a:t>Breathe on me, breath of God.</a:t>
            </a:r>
          </a:p>
        </p:txBody>
      </p:sp>
      <p:sp>
        <p:nvSpPr>
          <p:cNvPr id="11" name="TextBox 11"/>
          <p:cNvSpPr txBox="1"/>
          <p:nvPr/>
        </p:nvSpPr>
        <p:spPr>
          <a:xfrm>
            <a:off x="4241041" y="4869954"/>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Reader:</a:t>
            </a:r>
          </a:p>
        </p:txBody>
      </p:sp>
      <p:sp>
        <p:nvSpPr>
          <p:cNvPr id="12" name="TextBox 12"/>
          <p:cNvSpPr txBox="1"/>
          <p:nvPr/>
        </p:nvSpPr>
        <p:spPr>
          <a:xfrm>
            <a:off x="4241041" y="5779274"/>
            <a:ext cx="13018259" cy="1257701"/>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We step forward in faith and are reminded that you, the Great Shepherd, will be with each of us wherever our journey leads, as you have always been. Let us rest in the assurance of your everlasting love.</a:t>
            </a:r>
          </a:p>
        </p:txBody>
      </p:sp>
      <p:sp>
        <p:nvSpPr>
          <p:cNvPr id="13" name="TextBox 13"/>
          <p:cNvSpPr txBox="1"/>
          <p:nvPr/>
        </p:nvSpPr>
        <p:spPr>
          <a:xfrm>
            <a:off x="4241041" y="7398924"/>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a:rPr>
              <a:t>People:</a:t>
            </a:r>
          </a:p>
        </p:txBody>
      </p:sp>
      <p:sp>
        <p:nvSpPr>
          <p:cNvPr id="14" name="TextBox 14"/>
          <p:cNvSpPr txBox="1"/>
          <p:nvPr/>
        </p:nvSpPr>
        <p:spPr>
          <a:xfrm>
            <a:off x="4241041" y="8308244"/>
            <a:ext cx="10231978" cy="405808"/>
          </a:xfrm>
          <a:prstGeom prst="rect">
            <a:avLst/>
          </a:prstGeom>
        </p:spPr>
        <p:txBody>
          <a:bodyPr lIns="0" tIns="0" rIns="0" bIns="0" rtlCol="0" anchor="t">
            <a:spAutoFit/>
          </a:bodyPr>
          <a:lstStyle/>
          <a:p>
            <a:pPr>
              <a:lnSpc>
                <a:spcPts val="3357"/>
              </a:lnSpc>
            </a:pPr>
            <a:r>
              <a:rPr lang="en-US" sz="2398">
                <a:solidFill>
                  <a:srgbClr val="000000"/>
                </a:solidFill>
                <a:latin typeface="Open Sauce Bold"/>
              </a:rPr>
              <a:t>Breathe on me, breath of God. Amen.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3534622"/>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Choose a song and enter the title on the next slide. For a virtual adaptation you may choose a song video.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
        <p:nvSpPr>
          <p:cNvPr id="8" name="TextBox 8"/>
          <p:cNvSpPr txBox="1"/>
          <p:nvPr/>
        </p:nvSpPr>
        <p:spPr>
          <a:xfrm>
            <a:off x="5077659" y="4194175"/>
            <a:ext cx="12475009"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[Title of Opening Song]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838200"/>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Invitation to Give to God</a:t>
            </a:r>
          </a:p>
        </p:txBody>
      </p:sp>
      <p:sp>
        <p:nvSpPr>
          <p:cNvPr id="9" name="TextBox 9"/>
          <p:cNvSpPr txBox="1"/>
          <p:nvPr/>
        </p:nvSpPr>
        <p:spPr>
          <a:xfrm>
            <a:off x="4241041" y="3765399"/>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Reader:</a:t>
            </a:r>
          </a:p>
        </p:txBody>
      </p:sp>
      <p:sp>
        <p:nvSpPr>
          <p:cNvPr id="10" name="TextBox 10"/>
          <p:cNvSpPr txBox="1"/>
          <p:nvPr/>
        </p:nvSpPr>
        <p:spPr>
          <a:xfrm>
            <a:off x="4241041" y="4318181"/>
            <a:ext cx="13018259" cy="4678937"/>
          </a:xfrm>
          <a:prstGeom prst="rect">
            <a:avLst/>
          </a:prstGeom>
        </p:spPr>
        <p:txBody>
          <a:bodyPr lIns="0" tIns="0" rIns="0" bIns="0" rtlCol="0" anchor="t">
            <a:spAutoFit/>
          </a:bodyPr>
          <a:lstStyle/>
          <a:p>
            <a:pPr>
              <a:lnSpc>
                <a:spcPts val="3909"/>
              </a:lnSpc>
            </a:pPr>
            <a:r>
              <a:rPr lang="en-US" sz="2398">
                <a:solidFill>
                  <a:srgbClr val="000000"/>
                </a:solidFill>
                <a:latin typeface="Open Sauce Light"/>
              </a:rPr>
              <a:t>Curl your hand into a fist.</a:t>
            </a:r>
          </a:p>
          <a:p>
            <a:pPr>
              <a:lnSpc>
                <a:spcPts val="3909"/>
              </a:lnSpc>
            </a:pPr>
            <a:r>
              <a:rPr lang="en-US" sz="2398">
                <a:solidFill>
                  <a:srgbClr val="000000"/>
                </a:solidFill>
                <a:latin typeface="Open Sauce Light"/>
              </a:rPr>
              <a:t>Think about all the moments of stress that you’ve experienced during this process; </a:t>
            </a:r>
          </a:p>
          <a:p>
            <a:pPr>
              <a:lnSpc>
                <a:spcPts val="3909"/>
              </a:lnSpc>
            </a:pPr>
            <a:r>
              <a:rPr lang="en-US" sz="2398">
                <a:solidFill>
                  <a:srgbClr val="000000"/>
                </a:solidFill>
                <a:latin typeface="Open Sauce Light"/>
              </a:rPr>
              <a:t> the times you felt unheard or hurt by the statements of others;</a:t>
            </a:r>
          </a:p>
          <a:p>
            <a:pPr>
              <a:lnSpc>
                <a:spcPts val="3909"/>
              </a:lnSpc>
            </a:pPr>
            <a:r>
              <a:rPr lang="en-US" sz="2398">
                <a:solidFill>
                  <a:srgbClr val="000000"/>
                </a:solidFill>
                <a:latin typeface="Open Sauce Light"/>
              </a:rPr>
              <a:t> the things that have frustrated you;</a:t>
            </a:r>
          </a:p>
          <a:p>
            <a:pPr>
              <a:lnSpc>
                <a:spcPts val="3909"/>
              </a:lnSpc>
            </a:pPr>
            <a:r>
              <a:rPr lang="en-US" sz="2398">
                <a:solidFill>
                  <a:srgbClr val="000000"/>
                </a:solidFill>
                <a:latin typeface="Open Sauce Light"/>
              </a:rPr>
              <a:t>Those things that make your stomach feel tight;</a:t>
            </a:r>
          </a:p>
          <a:p>
            <a:pPr>
              <a:lnSpc>
                <a:spcPts val="3909"/>
              </a:lnSpc>
            </a:pPr>
            <a:r>
              <a:rPr lang="en-US" sz="2398">
                <a:solidFill>
                  <a:srgbClr val="000000"/>
                </a:solidFill>
                <a:latin typeface="Open Sauce Light"/>
              </a:rPr>
              <a:t> those things that you are still worrying about.</a:t>
            </a:r>
          </a:p>
          <a:p>
            <a:pPr>
              <a:lnSpc>
                <a:spcPts val="3909"/>
              </a:lnSpc>
            </a:pPr>
            <a:r>
              <a:rPr lang="en-US" sz="2398">
                <a:solidFill>
                  <a:srgbClr val="000000"/>
                </a:solidFill>
                <a:latin typeface="Open Sauce Light"/>
              </a:rPr>
              <a:t>Imagine that you hold all this in your fist.</a:t>
            </a:r>
          </a:p>
          <a:p>
            <a:pPr>
              <a:lnSpc>
                <a:spcPts val="1990"/>
              </a:lnSpc>
            </a:pPr>
            <a:endParaRPr lang="en-US" sz="2398">
              <a:solidFill>
                <a:srgbClr val="000000"/>
              </a:solidFill>
              <a:latin typeface="Open Sauce Light"/>
            </a:endParaRPr>
          </a:p>
          <a:p>
            <a:pPr>
              <a:lnSpc>
                <a:spcPts val="3909"/>
              </a:lnSpc>
            </a:pPr>
            <a:r>
              <a:rPr lang="en-US" sz="2398">
                <a:solidFill>
                  <a:srgbClr val="000000"/>
                </a:solidFill>
                <a:latin typeface="Open Sauce Light Italics"/>
              </a:rPr>
              <a:t>(Pause and reflect)</a:t>
            </a:r>
          </a:p>
          <a:p>
            <a:pPr>
              <a:lnSpc>
                <a:spcPts val="3909"/>
              </a:lnSpc>
            </a:pPr>
            <a:endParaRPr lang="en-US" sz="2398">
              <a:solidFill>
                <a:srgbClr val="000000"/>
              </a:solidFill>
              <a:latin typeface="Open Sauce Light Italics"/>
            </a:endParaRPr>
          </a:p>
        </p:txBody>
      </p:sp>
      <p:sp>
        <p:nvSpPr>
          <p:cNvPr id="11" name="TextBox 11"/>
          <p:cNvSpPr txBox="1"/>
          <p:nvPr/>
        </p:nvSpPr>
        <p:spPr>
          <a:xfrm>
            <a:off x="4241041" y="2578650"/>
            <a:ext cx="11588834" cy="1243900"/>
          </a:xfrm>
          <a:prstGeom prst="rect">
            <a:avLst/>
          </a:prstGeom>
        </p:spPr>
        <p:txBody>
          <a:bodyPr lIns="0" tIns="0" rIns="0" bIns="0" rtlCol="0" anchor="t">
            <a:spAutoFit/>
          </a:bodyPr>
          <a:lstStyle/>
          <a:p>
            <a:pPr>
              <a:lnSpc>
                <a:spcPts val="3357"/>
              </a:lnSpc>
            </a:pPr>
            <a:r>
              <a:rPr lang="en-US" sz="2398">
                <a:solidFill>
                  <a:srgbClr val="000000"/>
                </a:solidFill>
                <a:latin typeface="Open Sauce Light Italics"/>
              </a:rPr>
              <a:t>“For I am the Lord your God who takes hold of your right hand and says to you, ‘Do not fear; I will help you.’”        - Isaiah 41:13</a:t>
            </a:r>
          </a:p>
          <a:p>
            <a:pPr>
              <a:lnSpc>
                <a:spcPts val="3357"/>
              </a:lnSpc>
            </a:pPr>
            <a:endParaRPr lang="en-US" sz="2398">
              <a:solidFill>
                <a:srgbClr val="000000"/>
              </a:solidFill>
              <a:latin typeface="Open Sauce Light Itali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838200"/>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Invitation to Give to God</a:t>
            </a:r>
          </a:p>
        </p:txBody>
      </p:sp>
      <p:sp>
        <p:nvSpPr>
          <p:cNvPr id="9" name="TextBox 9"/>
          <p:cNvSpPr txBox="1"/>
          <p:nvPr/>
        </p:nvSpPr>
        <p:spPr>
          <a:xfrm>
            <a:off x="4241041" y="3033472"/>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Reader:</a:t>
            </a:r>
          </a:p>
        </p:txBody>
      </p:sp>
      <p:sp>
        <p:nvSpPr>
          <p:cNvPr id="10" name="TextBox 10"/>
          <p:cNvSpPr txBox="1"/>
          <p:nvPr/>
        </p:nvSpPr>
        <p:spPr>
          <a:xfrm>
            <a:off x="4241041" y="3703769"/>
            <a:ext cx="13018259" cy="4597312"/>
          </a:xfrm>
          <a:prstGeom prst="rect">
            <a:avLst/>
          </a:prstGeom>
        </p:spPr>
        <p:txBody>
          <a:bodyPr lIns="0" tIns="0" rIns="0" bIns="0" rtlCol="0" anchor="t">
            <a:spAutoFit/>
          </a:bodyPr>
          <a:lstStyle/>
          <a:p>
            <a:pPr>
              <a:lnSpc>
                <a:spcPts val="4101"/>
              </a:lnSpc>
            </a:pPr>
            <a:endParaRPr/>
          </a:p>
          <a:p>
            <a:pPr>
              <a:lnSpc>
                <a:spcPts val="4101"/>
              </a:lnSpc>
            </a:pPr>
            <a:r>
              <a:rPr lang="en-US" sz="2398">
                <a:solidFill>
                  <a:srgbClr val="000000"/>
                </a:solidFill>
                <a:latin typeface="Open Sauce Light"/>
              </a:rPr>
              <a:t>Now, slowly open your hand.</a:t>
            </a:r>
          </a:p>
          <a:p>
            <a:pPr>
              <a:lnSpc>
                <a:spcPts val="4101"/>
              </a:lnSpc>
            </a:pPr>
            <a:r>
              <a:rPr lang="en-US" sz="2398">
                <a:solidFill>
                  <a:srgbClr val="000000"/>
                </a:solidFill>
                <a:latin typeface="Open Sauce Light"/>
              </a:rPr>
              <a:t>Release to God</a:t>
            </a:r>
          </a:p>
          <a:p>
            <a:pPr>
              <a:lnSpc>
                <a:spcPts val="4101"/>
              </a:lnSpc>
            </a:pPr>
            <a:r>
              <a:rPr lang="en-US" sz="2398">
                <a:solidFill>
                  <a:srgbClr val="000000"/>
                </a:solidFill>
                <a:latin typeface="Open Sauce Light"/>
              </a:rPr>
              <a:t>The stresses of this process of discernment;</a:t>
            </a:r>
          </a:p>
          <a:p>
            <a:pPr>
              <a:lnSpc>
                <a:spcPts val="4101"/>
              </a:lnSpc>
            </a:pPr>
            <a:r>
              <a:rPr lang="en-US" sz="2398">
                <a:solidFill>
                  <a:srgbClr val="000000"/>
                </a:solidFill>
                <a:latin typeface="Open Sauce Light"/>
              </a:rPr>
              <a:t> the people or things who have hurt you or frustrated you.</a:t>
            </a:r>
          </a:p>
          <a:p>
            <a:pPr>
              <a:lnSpc>
                <a:spcPts val="4101"/>
              </a:lnSpc>
            </a:pPr>
            <a:r>
              <a:rPr lang="en-US" sz="2398">
                <a:solidFill>
                  <a:srgbClr val="000000"/>
                </a:solidFill>
                <a:latin typeface="Open Sauce Light"/>
              </a:rPr>
              <a:t>Notice the relaxing of your hand, the unclenching of your stomach.</a:t>
            </a:r>
          </a:p>
          <a:p>
            <a:pPr>
              <a:lnSpc>
                <a:spcPts val="4101"/>
              </a:lnSpc>
            </a:pPr>
            <a:r>
              <a:rPr lang="en-US" sz="2398">
                <a:solidFill>
                  <a:srgbClr val="000000"/>
                </a:solidFill>
                <a:latin typeface="Open Sauce Light"/>
              </a:rPr>
              <a:t> Let your shoulders drop and feel the untightening of your brow.</a:t>
            </a:r>
          </a:p>
          <a:p>
            <a:pPr>
              <a:lnSpc>
                <a:spcPts val="4101"/>
              </a:lnSpc>
            </a:pPr>
            <a:r>
              <a:rPr lang="en-US" sz="2398">
                <a:solidFill>
                  <a:srgbClr val="000000"/>
                </a:solidFill>
                <a:latin typeface="Open Sauce Light"/>
              </a:rPr>
              <a:t>Release the worries and the unheard or unspoken words.</a:t>
            </a:r>
          </a:p>
          <a:p>
            <a:pPr>
              <a:lnSpc>
                <a:spcPts val="4101"/>
              </a:lnSpc>
            </a:pPr>
            <a:endParaRPr lang="en-US" sz="2398">
              <a:solidFill>
                <a:srgbClr val="000000"/>
              </a:solidFill>
              <a:latin typeface="Open Sauce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4725247"/>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Choose a song to sing in response to the call to worship and add the title on the next slide. For a virtual adaptation, you might choose a song video.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
        <p:nvSpPr>
          <p:cNvPr id="8" name="TextBox 8"/>
          <p:cNvSpPr txBox="1"/>
          <p:nvPr/>
        </p:nvSpPr>
        <p:spPr>
          <a:xfrm>
            <a:off x="5077659" y="4194175"/>
            <a:ext cx="12475009"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[Title of Sung Response]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838200"/>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Prayers of the People</a:t>
            </a:r>
          </a:p>
        </p:txBody>
      </p:sp>
      <p:sp>
        <p:nvSpPr>
          <p:cNvPr id="9" name="TextBox 9"/>
          <p:cNvSpPr txBox="1"/>
          <p:nvPr/>
        </p:nvSpPr>
        <p:spPr>
          <a:xfrm>
            <a:off x="4241041" y="4184608"/>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Leaders:</a:t>
            </a:r>
          </a:p>
        </p:txBody>
      </p:sp>
      <p:sp>
        <p:nvSpPr>
          <p:cNvPr id="10" name="TextBox 10"/>
          <p:cNvSpPr txBox="1"/>
          <p:nvPr/>
        </p:nvSpPr>
        <p:spPr>
          <a:xfrm>
            <a:off x="4241041" y="5093928"/>
            <a:ext cx="1301825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What are you releasing to God in prayer today?</a:t>
            </a:r>
          </a:p>
        </p:txBody>
      </p:sp>
      <p:sp>
        <p:nvSpPr>
          <p:cNvPr id="11" name="TextBox 11"/>
          <p:cNvSpPr txBox="1"/>
          <p:nvPr/>
        </p:nvSpPr>
        <p:spPr>
          <a:xfrm>
            <a:off x="4241041" y="2873925"/>
            <a:ext cx="10231978" cy="405808"/>
          </a:xfrm>
          <a:prstGeom prst="rect">
            <a:avLst/>
          </a:prstGeom>
        </p:spPr>
        <p:txBody>
          <a:bodyPr lIns="0" tIns="0" rIns="0" bIns="0" rtlCol="0" anchor="t">
            <a:spAutoFit/>
          </a:bodyPr>
          <a:lstStyle/>
          <a:p>
            <a:pPr>
              <a:lnSpc>
                <a:spcPts val="3357"/>
              </a:lnSpc>
            </a:pPr>
            <a:r>
              <a:rPr lang="en-US" sz="2398">
                <a:solidFill>
                  <a:srgbClr val="000000"/>
                </a:solidFill>
                <a:latin typeface="Open Sauce Italics"/>
              </a:rPr>
              <a:t>Please share as you feel comfortable.</a:t>
            </a:r>
          </a:p>
        </p:txBody>
      </p:sp>
      <p:sp>
        <p:nvSpPr>
          <p:cNvPr id="12" name="TextBox 12"/>
          <p:cNvSpPr txBox="1"/>
          <p:nvPr/>
        </p:nvSpPr>
        <p:spPr>
          <a:xfrm>
            <a:off x="4241041" y="6301955"/>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a:rPr>
              <a:t>People:</a:t>
            </a:r>
          </a:p>
        </p:txBody>
      </p:sp>
      <p:sp>
        <p:nvSpPr>
          <p:cNvPr id="13" name="TextBox 13"/>
          <p:cNvSpPr txBox="1"/>
          <p:nvPr/>
        </p:nvSpPr>
        <p:spPr>
          <a:xfrm>
            <a:off x="4241041" y="7211275"/>
            <a:ext cx="13018259" cy="405808"/>
          </a:xfrm>
          <a:prstGeom prst="rect">
            <a:avLst/>
          </a:prstGeom>
        </p:spPr>
        <p:txBody>
          <a:bodyPr lIns="0" tIns="0" rIns="0" bIns="0" rtlCol="0" anchor="t">
            <a:spAutoFit/>
          </a:bodyPr>
          <a:lstStyle/>
          <a:p>
            <a:pPr>
              <a:lnSpc>
                <a:spcPts val="3357"/>
              </a:lnSpc>
            </a:pPr>
            <a:r>
              <a:rPr lang="en-US" sz="2398">
                <a:solidFill>
                  <a:srgbClr val="000000"/>
                </a:solidFill>
                <a:latin typeface="Open Sauce Bold"/>
              </a:rPr>
              <a:t>"I am releasing to God: </a:t>
            </a:r>
          </a:p>
        </p:txBody>
      </p:sp>
      <p:sp>
        <p:nvSpPr>
          <p:cNvPr id="14" name="AutoShape 14"/>
          <p:cNvSpPr/>
          <p:nvPr/>
        </p:nvSpPr>
        <p:spPr>
          <a:xfrm>
            <a:off x="7819251" y="7545049"/>
            <a:ext cx="6492240" cy="0"/>
          </a:xfrm>
          <a:prstGeom prst="line">
            <a:avLst/>
          </a:prstGeom>
          <a:ln w="38100" cap="flat">
            <a:solidFill>
              <a:srgbClr val="000000"/>
            </a:solidFill>
            <a:prstDash val="solid"/>
            <a:headEnd type="none" w="sm" len="sm"/>
            <a:tailEnd type="none" w="sm" len="sm"/>
          </a:ln>
        </p:spPr>
      </p:sp>
      <p:sp>
        <p:nvSpPr>
          <p:cNvPr id="15" name="TextBox 15"/>
          <p:cNvSpPr txBox="1"/>
          <p:nvPr/>
        </p:nvSpPr>
        <p:spPr>
          <a:xfrm>
            <a:off x="14473019" y="7139241"/>
            <a:ext cx="108228" cy="405808"/>
          </a:xfrm>
          <a:prstGeom prst="rect">
            <a:avLst/>
          </a:prstGeom>
        </p:spPr>
        <p:txBody>
          <a:bodyPr lIns="0" tIns="0" rIns="0" bIns="0" rtlCol="0" anchor="t">
            <a:spAutoFit/>
          </a:bodyPr>
          <a:lstStyle/>
          <a:p>
            <a:pPr algn="ctr">
              <a:lnSpc>
                <a:spcPts val="3357"/>
              </a:lnSpc>
              <a:spcBef>
                <a:spcPct val="0"/>
              </a:spcBef>
            </a:pPr>
            <a:r>
              <a:rPr lang="en-US" sz="2398">
                <a:solidFill>
                  <a:srgbClr val="000000"/>
                </a:solidFill>
                <a:latin typeface="Open Sauce"/>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7106497"/>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For a virtual adaptation, you may invite participants to add their prayers to the chat box or to the word cloud on the following link. </a:t>
            </a:r>
            <a:r>
              <a:rPr lang="en-US" sz="6716" u="sng">
                <a:solidFill>
                  <a:srgbClr val="5271FF"/>
                </a:solidFill>
                <a:latin typeface="Antonio Bold"/>
                <a:hlinkClick r:id="rId2" tooltip="https://www.mentimeter.com/app/presentation/alov1ni7fvgyuh23umvjyqgkyv1bajm9"/>
              </a:rPr>
              <a:t>https://www.mentimeter.com/app/presentation/alov1ni7fvgyuh23umvjyqgkyv1bajm9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6052447" y="4151629"/>
            <a:ext cx="7226035" cy="1783716"/>
          </a:xfrm>
          <a:prstGeom prst="rect">
            <a:avLst/>
          </a:prstGeom>
        </p:spPr>
        <p:txBody>
          <a:bodyPr lIns="0" tIns="0" rIns="0" bIns="0" rtlCol="0" anchor="t">
            <a:spAutoFit/>
          </a:bodyPr>
          <a:lstStyle/>
          <a:p>
            <a:pPr>
              <a:lnSpc>
                <a:spcPts val="14559"/>
              </a:lnSpc>
              <a:spcBef>
                <a:spcPct val="0"/>
              </a:spcBef>
            </a:pPr>
            <a:r>
              <a:rPr lang="en-US" sz="10399">
                <a:solidFill>
                  <a:srgbClr val="545454"/>
                </a:solidFill>
                <a:latin typeface="Antonio Bold"/>
              </a:rPr>
              <a:t>Module Four</a:t>
            </a:r>
          </a:p>
        </p:txBody>
      </p:sp>
      <p:sp>
        <p:nvSpPr>
          <p:cNvPr id="6" name="TextBox 6"/>
          <p:cNvSpPr txBox="1"/>
          <p:nvPr/>
        </p:nvSpPr>
        <p:spPr>
          <a:xfrm>
            <a:off x="6052447" y="5887721"/>
            <a:ext cx="10587398"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Honoring the Process</a:t>
            </a:r>
          </a:p>
        </p:txBody>
      </p:sp>
      <p:sp>
        <p:nvSpPr>
          <p:cNvPr id="7" name="TextBox 7"/>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8" name="TextBox 8"/>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9" name="TextBox 9"/>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838200"/>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Prayers of the People</a:t>
            </a:r>
          </a:p>
        </p:txBody>
      </p:sp>
      <p:sp>
        <p:nvSpPr>
          <p:cNvPr id="9" name="TextBox 9"/>
          <p:cNvSpPr txBox="1"/>
          <p:nvPr/>
        </p:nvSpPr>
        <p:spPr>
          <a:xfrm>
            <a:off x="4241041" y="3212172"/>
            <a:ext cx="7156420" cy="537809"/>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Leader:</a:t>
            </a:r>
          </a:p>
        </p:txBody>
      </p:sp>
      <p:sp>
        <p:nvSpPr>
          <p:cNvPr id="10" name="TextBox 10"/>
          <p:cNvSpPr txBox="1"/>
          <p:nvPr/>
        </p:nvSpPr>
        <p:spPr>
          <a:xfrm>
            <a:off x="4241041" y="4121492"/>
            <a:ext cx="13018259" cy="2528694"/>
          </a:xfrm>
          <a:prstGeom prst="rect">
            <a:avLst/>
          </a:prstGeom>
        </p:spPr>
        <p:txBody>
          <a:bodyPr lIns="0" tIns="0" rIns="0" bIns="0" rtlCol="0" anchor="t">
            <a:spAutoFit/>
          </a:bodyPr>
          <a:lstStyle/>
          <a:p>
            <a:pPr>
              <a:lnSpc>
                <a:spcPts val="3357"/>
              </a:lnSpc>
            </a:pPr>
            <a:r>
              <a:rPr lang="en-US" sz="2398">
                <a:solidFill>
                  <a:srgbClr val="000000"/>
                </a:solidFill>
                <a:latin typeface="Open Sauce"/>
              </a:rPr>
              <a:t>Holy God, we come before you today releasing our joys and concerns. We know you see and hear all of our prayers, even the silent ones yet on our hearts. We thank you for your presence alongside us on this journey we’ve been on together, and with excitement and apprehension we await the new paths that will branch out in front of us. We ask that you continue to bless us with wisdom and understanding as we move forward. Thank you for hearing our prayers today, and every day.</a:t>
            </a:r>
          </a:p>
        </p:txBody>
      </p:sp>
      <p:sp>
        <p:nvSpPr>
          <p:cNvPr id="11" name="TextBox 11"/>
          <p:cNvSpPr txBox="1"/>
          <p:nvPr/>
        </p:nvSpPr>
        <p:spPr>
          <a:xfrm>
            <a:off x="4241041" y="6974036"/>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a:rPr>
              <a:t>People:</a:t>
            </a:r>
          </a:p>
        </p:txBody>
      </p:sp>
      <p:sp>
        <p:nvSpPr>
          <p:cNvPr id="12" name="TextBox 12"/>
          <p:cNvSpPr txBox="1"/>
          <p:nvPr/>
        </p:nvSpPr>
        <p:spPr>
          <a:xfrm>
            <a:off x="4241041" y="7883356"/>
            <a:ext cx="13018259" cy="405808"/>
          </a:xfrm>
          <a:prstGeom prst="rect">
            <a:avLst/>
          </a:prstGeom>
        </p:spPr>
        <p:txBody>
          <a:bodyPr lIns="0" tIns="0" rIns="0" bIns="0" rtlCol="0" anchor="t">
            <a:spAutoFit/>
          </a:bodyPr>
          <a:lstStyle/>
          <a:p>
            <a:pPr>
              <a:lnSpc>
                <a:spcPts val="3357"/>
              </a:lnSpc>
            </a:pPr>
            <a:r>
              <a:rPr lang="en-US" sz="2398">
                <a:solidFill>
                  <a:srgbClr val="000000"/>
                </a:solidFill>
                <a:latin typeface="Open Sauce Bold"/>
              </a:rPr>
              <a:t>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5915872"/>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For the Message, the pastor or leader will read the scripture three times. Before each reading, they will prompt participants to listen for certain aspects in the text and give them time to reflect and pray silently.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
        <p:nvSpPr>
          <p:cNvPr id="8" name="TextBox 8"/>
          <p:cNvSpPr txBox="1"/>
          <p:nvPr/>
        </p:nvSpPr>
        <p:spPr>
          <a:xfrm>
            <a:off x="4241041" y="3203700"/>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Message</a:t>
            </a:r>
          </a:p>
        </p:txBody>
      </p:sp>
      <p:sp>
        <p:nvSpPr>
          <p:cNvPr id="9" name="TextBox 9"/>
          <p:cNvSpPr txBox="1"/>
          <p:nvPr/>
        </p:nvSpPr>
        <p:spPr>
          <a:xfrm>
            <a:off x="4241041" y="5046620"/>
            <a:ext cx="13018259" cy="405808"/>
          </a:xfrm>
          <a:prstGeom prst="rect">
            <a:avLst/>
          </a:prstGeom>
        </p:spPr>
        <p:txBody>
          <a:bodyPr lIns="0" tIns="0" rIns="0" bIns="0" rtlCol="0" anchor="t">
            <a:spAutoFit/>
          </a:bodyPr>
          <a:lstStyle/>
          <a:p>
            <a:pPr>
              <a:lnSpc>
                <a:spcPts val="3357"/>
              </a:lnSpc>
            </a:pPr>
            <a:r>
              <a:rPr lang="en-US" sz="2398">
                <a:solidFill>
                  <a:srgbClr val="000000"/>
                </a:solidFill>
                <a:latin typeface="Open Sauce Italics"/>
              </a:rPr>
              <a:t>Lectio Divina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
        <p:nvSpPr>
          <p:cNvPr id="8" name="TextBox 8"/>
          <p:cNvSpPr txBox="1"/>
          <p:nvPr/>
        </p:nvSpPr>
        <p:spPr>
          <a:xfrm>
            <a:off x="4241041" y="3649619"/>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Leader:</a:t>
            </a:r>
          </a:p>
        </p:txBody>
      </p:sp>
      <p:sp>
        <p:nvSpPr>
          <p:cNvPr id="9" name="TextBox 9"/>
          <p:cNvSpPr txBox="1"/>
          <p:nvPr/>
        </p:nvSpPr>
        <p:spPr>
          <a:xfrm>
            <a:off x="4241041" y="4558939"/>
            <a:ext cx="13018259" cy="1243900"/>
          </a:xfrm>
          <a:prstGeom prst="rect">
            <a:avLst/>
          </a:prstGeom>
        </p:spPr>
        <p:txBody>
          <a:bodyPr lIns="0" tIns="0" rIns="0" bIns="0" rtlCol="0" anchor="t">
            <a:spAutoFit/>
          </a:bodyPr>
          <a:lstStyle/>
          <a:p>
            <a:pPr>
              <a:lnSpc>
                <a:spcPts val="3357"/>
              </a:lnSpc>
            </a:pPr>
            <a:r>
              <a:rPr lang="en-US" sz="2398">
                <a:solidFill>
                  <a:srgbClr val="000000"/>
                </a:solidFill>
                <a:latin typeface="Open Sauce"/>
              </a:rPr>
              <a:t>Thank you, God, for the time and space to sit with your</a:t>
            </a:r>
          </a:p>
          <a:p>
            <a:pPr>
              <a:lnSpc>
                <a:spcPts val="3357"/>
              </a:lnSpc>
            </a:pPr>
            <a:r>
              <a:rPr lang="en-US" sz="2398">
                <a:solidFill>
                  <a:srgbClr val="000000"/>
                </a:solidFill>
                <a:latin typeface="Open Sauce"/>
              </a:rPr>
              <a:t>Word. Be with us during this sacred act of reflection and </a:t>
            </a:r>
            <a:r>
              <a:rPr lang="en-US" sz="2398">
                <a:solidFill>
                  <a:srgbClr val="000000"/>
                </a:solidFill>
                <a:latin typeface="Open Sauce Bold"/>
              </a:rPr>
              <a:t>help us to</a:t>
            </a:r>
          </a:p>
          <a:p>
            <a:pPr>
              <a:lnSpc>
                <a:spcPts val="3357"/>
              </a:lnSpc>
            </a:pPr>
            <a:r>
              <a:rPr lang="en-US" sz="2398">
                <a:solidFill>
                  <a:srgbClr val="000000"/>
                </a:solidFill>
                <a:latin typeface="Open Sauce Bold"/>
              </a:rPr>
              <a:t>listen for your guidance through this text.</a:t>
            </a:r>
          </a:p>
        </p:txBody>
      </p:sp>
      <p:sp>
        <p:nvSpPr>
          <p:cNvPr id="10" name="TextBox 10"/>
          <p:cNvSpPr txBox="1"/>
          <p:nvPr/>
        </p:nvSpPr>
        <p:spPr>
          <a:xfrm>
            <a:off x="4241041" y="6174422"/>
            <a:ext cx="13018259" cy="405808"/>
          </a:xfrm>
          <a:prstGeom prst="rect">
            <a:avLst/>
          </a:prstGeom>
        </p:spPr>
        <p:txBody>
          <a:bodyPr lIns="0" tIns="0" rIns="0" bIns="0" rtlCol="0" anchor="t">
            <a:spAutoFit/>
          </a:bodyPr>
          <a:lstStyle/>
          <a:p>
            <a:pPr>
              <a:lnSpc>
                <a:spcPts val="3357"/>
              </a:lnSpc>
            </a:pPr>
            <a:r>
              <a:rPr lang="en-US" sz="2398">
                <a:solidFill>
                  <a:srgbClr val="000000"/>
                </a:solidFill>
                <a:latin typeface="Open Sauce Italics"/>
              </a:rPr>
              <a:t>Ezekiel 37:1-10</a:t>
            </a:r>
          </a:p>
        </p:txBody>
      </p:sp>
      <p:sp>
        <p:nvSpPr>
          <p:cNvPr id="11" name="TextBox 11"/>
          <p:cNvSpPr txBox="1"/>
          <p:nvPr/>
        </p:nvSpPr>
        <p:spPr>
          <a:xfrm>
            <a:off x="4241041" y="2447114"/>
            <a:ext cx="13018259" cy="639453"/>
          </a:xfrm>
          <a:prstGeom prst="rect">
            <a:avLst/>
          </a:prstGeom>
        </p:spPr>
        <p:txBody>
          <a:bodyPr lIns="0" tIns="0" rIns="0" bIns="0" rtlCol="0" anchor="t">
            <a:spAutoFit/>
          </a:bodyPr>
          <a:lstStyle/>
          <a:p>
            <a:pPr>
              <a:lnSpc>
                <a:spcPts val="5177"/>
              </a:lnSpc>
            </a:pPr>
            <a:r>
              <a:rPr lang="en-US" sz="3698">
                <a:solidFill>
                  <a:srgbClr val="000000"/>
                </a:solidFill>
                <a:latin typeface="Open Sauce Italics"/>
              </a:rPr>
              <a:t>Lectio Divina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a:off x="-8720462" y="-280343"/>
            <a:ext cx="10847730" cy="10847687"/>
            <a:chOff x="0" y="0"/>
            <a:chExt cx="6350000" cy="6349975"/>
          </a:xfrm>
        </p:grpSpPr>
        <p:sp>
          <p:nvSpPr>
            <p:cNvPr id="3" name="Freeform 3"/>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
        <p:nvSpPr>
          <p:cNvPr id="4" name="TextBox 4"/>
          <p:cNvSpPr txBox="1"/>
          <p:nvPr/>
        </p:nvSpPr>
        <p:spPr>
          <a:xfrm>
            <a:off x="2469478" y="434307"/>
            <a:ext cx="14789822" cy="8367943"/>
          </a:xfrm>
          <a:prstGeom prst="rect">
            <a:avLst/>
          </a:prstGeom>
        </p:spPr>
        <p:txBody>
          <a:bodyPr lIns="0" tIns="0" rIns="0" bIns="0" rtlCol="0" anchor="t">
            <a:spAutoFit/>
          </a:bodyPr>
          <a:lstStyle/>
          <a:p>
            <a:pPr algn="just">
              <a:lnSpc>
                <a:spcPts val="3359"/>
              </a:lnSpc>
            </a:pPr>
            <a:r>
              <a:rPr lang="en-US" sz="2400">
                <a:solidFill>
                  <a:srgbClr val="000000"/>
                </a:solidFill>
                <a:latin typeface="Open Sauce"/>
              </a:rPr>
              <a:t>Ezekiel 37:1-10</a:t>
            </a:r>
          </a:p>
          <a:p>
            <a:pPr algn="just">
              <a:lnSpc>
                <a:spcPts val="3359"/>
              </a:lnSpc>
            </a:pPr>
            <a:r>
              <a:rPr lang="en-US" sz="2400">
                <a:solidFill>
                  <a:srgbClr val="000000"/>
                </a:solidFill>
                <a:latin typeface="Open Sauce"/>
              </a:rPr>
              <a:t>New Revised Standard Version </a:t>
            </a:r>
          </a:p>
          <a:p>
            <a:pPr algn="just">
              <a:lnSpc>
                <a:spcPts val="3359"/>
              </a:lnSpc>
            </a:pPr>
            <a:endParaRPr lang="en-US" sz="2400">
              <a:solidFill>
                <a:srgbClr val="000000"/>
              </a:solidFill>
              <a:latin typeface="Open Sauce"/>
            </a:endParaRPr>
          </a:p>
          <a:p>
            <a:pPr algn="just">
              <a:lnSpc>
                <a:spcPts val="3359"/>
              </a:lnSpc>
            </a:pPr>
            <a:r>
              <a:rPr lang="en-US" sz="2400">
                <a:solidFill>
                  <a:srgbClr val="000000"/>
                </a:solidFill>
                <a:latin typeface="Open Sauce"/>
              </a:rPr>
              <a:t>The Valley of Dry Bones</a:t>
            </a:r>
          </a:p>
          <a:p>
            <a:pPr algn="just">
              <a:lnSpc>
                <a:spcPts val="3359"/>
              </a:lnSpc>
            </a:pPr>
            <a:r>
              <a:rPr lang="en-US" sz="2400">
                <a:solidFill>
                  <a:srgbClr val="000000"/>
                </a:solidFill>
                <a:latin typeface="Open Sauce"/>
              </a:rPr>
              <a:t>37 The hand of the Lord came upon me, and he brought me out by the spirit of the Lord and set me down in the middle of a valley; it was full of bones. 2 He led me all around them; there were very many lying in the valley, and they were very dry. 3 He said to me, “Mortal, can these bones live?” I answered, “O Lord God, you know.” 4 Then he said to me, “Prophesy to these bones and say to them: O dry bones, hear the word of the Lord. 5 Thus says the Lord God to these bones: I will cause breath to enter you, and you shall live. 6 I will lay sinews on you and will cause flesh to come upon you and cover you with skin and put breath in you, and you shall live, and you shall know that I am the Lord.”</a:t>
            </a:r>
          </a:p>
          <a:p>
            <a:pPr algn="just">
              <a:lnSpc>
                <a:spcPts val="3359"/>
              </a:lnSpc>
            </a:pPr>
            <a:endParaRPr lang="en-US" sz="2400">
              <a:solidFill>
                <a:srgbClr val="000000"/>
              </a:solidFill>
              <a:latin typeface="Open Sauce"/>
            </a:endParaRPr>
          </a:p>
          <a:p>
            <a:pPr algn="just">
              <a:lnSpc>
                <a:spcPts val="3359"/>
              </a:lnSpc>
            </a:pPr>
            <a:r>
              <a:rPr lang="en-US" sz="2400">
                <a:solidFill>
                  <a:srgbClr val="000000"/>
                </a:solidFill>
                <a:latin typeface="Open Sauce"/>
              </a:rPr>
              <a:t>7 So I prophesied as I had been commanded, and as I prophesied, suddenly there was a noise, a rattling, and the bones came together, bone to its bone. 8 I looked, and there were sinews on them, and flesh had come upon them, and skin had covered them, but there was no breath in them. 9 Then he said to me, “Prophesy to the breath, prophesy, mortal, and say to the breath:[c] Thus says the Lord God: Come from the four winds, O breath, and breathe upon these slain, that they may live.” 10 I prophesied as he commanded me, and the breath came into them, and they lived and stood on their feet, a vast multitude.</a:t>
            </a:r>
          </a:p>
        </p:txBody>
      </p:sp>
      <p:sp>
        <p:nvSpPr>
          <p:cNvPr id="5" name="TextBox 5"/>
          <p:cNvSpPr txBox="1"/>
          <p:nvPr/>
        </p:nvSpPr>
        <p:spPr>
          <a:xfrm>
            <a:off x="1655364" y="9201150"/>
            <a:ext cx="7156420" cy="537809"/>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Italics"/>
              </a:rPr>
              <a:t>Leader:</a:t>
            </a:r>
          </a:p>
        </p:txBody>
      </p:sp>
      <p:sp>
        <p:nvSpPr>
          <p:cNvPr id="6" name="TextBox 6"/>
          <p:cNvSpPr txBox="1"/>
          <p:nvPr/>
        </p:nvSpPr>
        <p:spPr>
          <a:xfrm>
            <a:off x="3039357" y="9333187"/>
            <a:ext cx="13018259" cy="405772"/>
          </a:xfrm>
          <a:prstGeom prst="rect">
            <a:avLst/>
          </a:prstGeom>
        </p:spPr>
        <p:txBody>
          <a:bodyPr lIns="0" tIns="0" rIns="0" bIns="0" rtlCol="0" anchor="t">
            <a:spAutoFit/>
          </a:bodyPr>
          <a:lstStyle/>
          <a:p>
            <a:pPr>
              <a:lnSpc>
                <a:spcPts val="3357"/>
              </a:lnSpc>
            </a:pPr>
            <a:r>
              <a:rPr lang="en-US" sz="2398">
                <a:solidFill>
                  <a:srgbClr val="000000"/>
                </a:solidFill>
                <a:latin typeface="Open Sauce Bold Italics"/>
              </a:rPr>
              <a:t>Reflect silently on what your heard in the text.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
        <p:nvSpPr>
          <p:cNvPr id="8" name="TextBox 8"/>
          <p:cNvSpPr txBox="1"/>
          <p:nvPr/>
        </p:nvSpPr>
        <p:spPr>
          <a:xfrm>
            <a:off x="4241041" y="3649619"/>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Leader:</a:t>
            </a:r>
          </a:p>
        </p:txBody>
      </p:sp>
      <p:sp>
        <p:nvSpPr>
          <p:cNvPr id="9" name="TextBox 9"/>
          <p:cNvSpPr txBox="1"/>
          <p:nvPr/>
        </p:nvSpPr>
        <p:spPr>
          <a:xfrm>
            <a:off x="4241041" y="4558939"/>
            <a:ext cx="13018259" cy="1243900"/>
          </a:xfrm>
          <a:prstGeom prst="rect">
            <a:avLst/>
          </a:prstGeom>
        </p:spPr>
        <p:txBody>
          <a:bodyPr lIns="0" tIns="0" rIns="0" bIns="0" rtlCol="0" anchor="t">
            <a:spAutoFit/>
          </a:bodyPr>
          <a:lstStyle/>
          <a:p>
            <a:pPr>
              <a:lnSpc>
                <a:spcPts val="3357"/>
              </a:lnSpc>
            </a:pPr>
            <a:r>
              <a:rPr lang="en-US" sz="2398">
                <a:solidFill>
                  <a:srgbClr val="000000"/>
                </a:solidFill>
                <a:latin typeface="Open Sauce"/>
              </a:rPr>
              <a:t>Thank you, God, for the time and space to sit with your</a:t>
            </a:r>
          </a:p>
          <a:p>
            <a:pPr>
              <a:lnSpc>
                <a:spcPts val="3357"/>
              </a:lnSpc>
            </a:pPr>
            <a:r>
              <a:rPr lang="en-US" sz="2398">
                <a:solidFill>
                  <a:srgbClr val="000000"/>
                </a:solidFill>
                <a:latin typeface="Open Sauce"/>
              </a:rPr>
              <a:t>Word. Be with us during this sacred act of reflection and </a:t>
            </a:r>
            <a:r>
              <a:rPr lang="en-US" sz="2398">
                <a:solidFill>
                  <a:srgbClr val="000000"/>
                </a:solidFill>
                <a:latin typeface="Open Sauce Bold"/>
              </a:rPr>
              <a:t>help us to</a:t>
            </a:r>
          </a:p>
          <a:p>
            <a:pPr>
              <a:lnSpc>
                <a:spcPts val="3357"/>
              </a:lnSpc>
            </a:pPr>
            <a:r>
              <a:rPr lang="en-US" sz="2398">
                <a:solidFill>
                  <a:srgbClr val="000000"/>
                </a:solidFill>
                <a:latin typeface="Open Sauce Bold"/>
              </a:rPr>
              <a:t>consider how our work relates to this scripture.</a:t>
            </a:r>
          </a:p>
        </p:txBody>
      </p:sp>
      <p:sp>
        <p:nvSpPr>
          <p:cNvPr id="10" name="TextBox 10"/>
          <p:cNvSpPr txBox="1"/>
          <p:nvPr/>
        </p:nvSpPr>
        <p:spPr>
          <a:xfrm>
            <a:off x="4241041" y="6174422"/>
            <a:ext cx="13018259" cy="405808"/>
          </a:xfrm>
          <a:prstGeom prst="rect">
            <a:avLst/>
          </a:prstGeom>
        </p:spPr>
        <p:txBody>
          <a:bodyPr lIns="0" tIns="0" rIns="0" bIns="0" rtlCol="0" anchor="t">
            <a:spAutoFit/>
          </a:bodyPr>
          <a:lstStyle/>
          <a:p>
            <a:pPr>
              <a:lnSpc>
                <a:spcPts val="3357"/>
              </a:lnSpc>
            </a:pPr>
            <a:r>
              <a:rPr lang="en-US" sz="2398">
                <a:solidFill>
                  <a:srgbClr val="000000"/>
                </a:solidFill>
                <a:latin typeface="Open Sauce Italics"/>
              </a:rPr>
              <a:t>Ezekiel 37:1-10</a:t>
            </a:r>
          </a:p>
        </p:txBody>
      </p:sp>
      <p:sp>
        <p:nvSpPr>
          <p:cNvPr id="11" name="TextBox 11"/>
          <p:cNvSpPr txBox="1"/>
          <p:nvPr/>
        </p:nvSpPr>
        <p:spPr>
          <a:xfrm>
            <a:off x="4241041" y="2067194"/>
            <a:ext cx="13018259" cy="639453"/>
          </a:xfrm>
          <a:prstGeom prst="rect">
            <a:avLst/>
          </a:prstGeom>
        </p:spPr>
        <p:txBody>
          <a:bodyPr lIns="0" tIns="0" rIns="0" bIns="0" rtlCol="0" anchor="t">
            <a:spAutoFit/>
          </a:bodyPr>
          <a:lstStyle/>
          <a:p>
            <a:pPr>
              <a:lnSpc>
                <a:spcPts val="5177"/>
              </a:lnSpc>
            </a:pPr>
            <a:r>
              <a:rPr lang="en-US" sz="3698">
                <a:solidFill>
                  <a:srgbClr val="000000"/>
                </a:solidFill>
                <a:latin typeface="Open Sauce Italics"/>
              </a:rPr>
              <a:t>Lectio Divina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a:off x="-8720462" y="-280343"/>
            <a:ext cx="10847730" cy="10847687"/>
            <a:chOff x="0" y="0"/>
            <a:chExt cx="6350000" cy="6349975"/>
          </a:xfrm>
        </p:grpSpPr>
        <p:sp>
          <p:nvSpPr>
            <p:cNvPr id="3" name="Freeform 3"/>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
        <p:nvSpPr>
          <p:cNvPr id="4" name="TextBox 4"/>
          <p:cNvSpPr txBox="1"/>
          <p:nvPr/>
        </p:nvSpPr>
        <p:spPr>
          <a:xfrm>
            <a:off x="2469478" y="434307"/>
            <a:ext cx="14789822" cy="8367943"/>
          </a:xfrm>
          <a:prstGeom prst="rect">
            <a:avLst/>
          </a:prstGeom>
        </p:spPr>
        <p:txBody>
          <a:bodyPr lIns="0" tIns="0" rIns="0" bIns="0" rtlCol="0" anchor="t">
            <a:spAutoFit/>
          </a:bodyPr>
          <a:lstStyle/>
          <a:p>
            <a:pPr algn="just">
              <a:lnSpc>
                <a:spcPts val="3359"/>
              </a:lnSpc>
            </a:pPr>
            <a:r>
              <a:rPr lang="en-US" sz="2400">
                <a:solidFill>
                  <a:srgbClr val="000000"/>
                </a:solidFill>
                <a:latin typeface="Open Sauce"/>
              </a:rPr>
              <a:t>Ezekiel 37:1-10</a:t>
            </a:r>
          </a:p>
          <a:p>
            <a:pPr algn="just">
              <a:lnSpc>
                <a:spcPts val="3359"/>
              </a:lnSpc>
            </a:pPr>
            <a:r>
              <a:rPr lang="en-US" sz="2400">
                <a:solidFill>
                  <a:srgbClr val="000000"/>
                </a:solidFill>
                <a:latin typeface="Open Sauce"/>
              </a:rPr>
              <a:t>New Revised Standard Version </a:t>
            </a:r>
          </a:p>
          <a:p>
            <a:pPr algn="just">
              <a:lnSpc>
                <a:spcPts val="3359"/>
              </a:lnSpc>
            </a:pPr>
            <a:endParaRPr lang="en-US" sz="2400">
              <a:solidFill>
                <a:srgbClr val="000000"/>
              </a:solidFill>
              <a:latin typeface="Open Sauce"/>
            </a:endParaRPr>
          </a:p>
          <a:p>
            <a:pPr algn="just">
              <a:lnSpc>
                <a:spcPts val="3359"/>
              </a:lnSpc>
            </a:pPr>
            <a:r>
              <a:rPr lang="en-US" sz="2400">
                <a:solidFill>
                  <a:srgbClr val="000000"/>
                </a:solidFill>
                <a:latin typeface="Open Sauce"/>
              </a:rPr>
              <a:t>The Valley of Dry Bones</a:t>
            </a:r>
          </a:p>
          <a:p>
            <a:pPr algn="just">
              <a:lnSpc>
                <a:spcPts val="3359"/>
              </a:lnSpc>
            </a:pPr>
            <a:r>
              <a:rPr lang="en-US" sz="2400">
                <a:solidFill>
                  <a:srgbClr val="000000"/>
                </a:solidFill>
                <a:latin typeface="Open Sauce"/>
              </a:rPr>
              <a:t>37 The hand of the Lord came upon me, and he brought me out by the spirit of the Lord and set me down in the middle of a valley; it was full of bones. 2 He led me all around them; there were very many lying in the valley, and they were very dry. 3 He said to me, “Mortal, can these bones live?” I answered, “O Lord God, you know.” 4 Then he said to me, “Prophesy to these bones and say to them: O dry bones, hear the word of the Lord. 5 Thus says the Lord God to these bones: I will cause breath to enter you, and you shall live. 6 I will lay sinews on you and will cause flesh to come upon you and cover you with skin and put breath in you, and you shall live, and you shall know that I am the Lord.”</a:t>
            </a:r>
          </a:p>
          <a:p>
            <a:pPr algn="just">
              <a:lnSpc>
                <a:spcPts val="3359"/>
              </a:lnSpc>
            </a:pPr>
            <a:endParaRPr lang="en-US" sz="2400">
              <a:solidFill>
                <a:srgbClr val="000000"/>
              </a:solidFill>
              <a:latin typeface="Open Sauce"/>
            </a:endParaRPr>
          </a:p>
          <a:p>
            <a:pPr algn="just">
              <a:lnSpc>
                <a:spcPts val="3359"/>
              </a:lnSpc>
            </a:pPr>
            <a:r>
              <a:rPr lang="en-US" sz="2400">
                <a:solidFill>
                  <a:srgbClr val="000000"/>
                </a:solidFill>
                <a:latin typeface="Open Sauce"/>
              </a:rPr>
              <a:t>7 So I prophesied as I had been commanded, and as I prophesied, suddenly there was a noise, a rattling, and the bones came together, bone to its bone. 8 I looked, and there were sinews on them, and flesh had come upon them, and skin had covered them, but there was no breath in them. 9 Then he said to me, “Prophesy to the breath, prophesy, mortal, and say to the breath:[c] Thus says the Lord God: Come from the four winds, O breath, and breathe upon these slain, that they may live.” 10 I prophesied as he commanded me, and the breath came into them, and they lived and stood on their feet, a vast multitude.</a:t>
            </a:r>
          </a:p>
        </p:txBody>
      </p:sp>
      <p:sp>
        <p:nvSpPr>
          <p:cNvPr id="5" name="TextBox 5"/>
          <p:cNvSpPr txBox="1"/>
          <p:nvPr/>
        </p:nvSpPr>
        <p:spPr>
          <a:xfrm>
            <a:off x="1411130" y="9026146"/>
            <a:ext cx="7156420" cy="537809"/>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Italics"/>
              </a:rPr>
              <a:t>Leader:</a:t>
            </a:r>
          </a:p>
        </p:txBody>
      </p:sp>
      <p:sp>
        <p:nvSpPr>
          <p:cNvPr id="6" name="TextBox 6"/>
          <p:cNvSpPr txBox="1"/>
          <p:nvPr/>
        </p:nvSpPr>
        <p:spPr>
          <a:xfrm>
            <a:off x="1411130" y="9516366"/>
            <a:ext cx="17767254" cy="405772"/>
          </a:xfrm>
          <a:prstGeom prst="rect">
            <a:avLst/>
          </a:prstGeom>
        </p:spPr>
        <p:txBody>
          <a:bodyPr lIns="0" tIns="0" rIns="0" bIns="0" rtlCol="0" anchor="t">
            <a:spAutoFit/>
          </a:bodyPr>
          <a:lstStyle/>
          <a:p>
            <a:pPr>
              <a:lnSpc>
                <a:spcPts val="3357"/>
              </a:lnSpc>
            </a:pPr>
            <a:r>
              <a:rPr lang="en-US" sz="2398">
                <a:solidFill>
                  <a:srgbClr val="000000"/>
                </a:solidFill>
                <a:latin typeface="Open Sauce Bold Italics"/>
              </a:rPr>
              <a:t>Consider silently what God pointed out to you in the text regarding our conflict-resolution work together.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
        <p:nvSpPr>
          <p:cNvPr id="8" name="TextBox 8"/>
          <p:cNvSpPr txBox="1"/>
          <p:nvPr/>
        </p:nvSpPr>
        <p:spPr>
          <a:xfrm>
            <a:off x="4241041" y="3358451"/>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Leader:</a:t>
            </a:r>
          </a:p>
        </p:txBody>
      </p:sp>
      <p:sp>
        <p:nvSpPr>
          <p:cNvPr id="9" name="TextBox 9"/>
          <p:cNvSpPr txBox="1"/>
          <p:nvPr/>
        </p:nvSpPr>
        <p:spPr>
          <a:xfrm>
            <a:off x="4241041" y="4267771"/>
            <a:ext cx="13018259" cy="1243900"/>
          </a:xfrm>
          <a:prstGeom prst="rect">
            <a:avLst/>
          </a:prstGeom>
        </p:spPr>
        <p:txBody>
          <a:bodyPr lIns="0" tIns="0" rIns="0" bIns="0" rtlCol="0" anchor="t">
            <a:spAutoFit/>
          </a:bodyPr>
          <a:lstStyle/>
          <a:p>
            <a:pPr>
              <a:lnSpc>
                <a:spcPts val="3357"/>
              </a:lnSpc>
            </a:pPr>
            <a:r>
              <a:rPr lang="en-US" sz="2398">
                <a:solidFill>
                  <a:srgbClr val="000000"/>
                </a:solidFill>
                <a:latin typeface="Open Sauce"/>
              </a:rPr>
              <a:t>Thank you, God, for the time and space to sit with your</a:t>
            </a:r>
          </a:p>
          <a:p>
            <a:pPr>
              <a:lnSpc>
                <a:spcPts val="3357"/>
              </a:lnSpc>
            </a:pPr>
            <a:r>
              <a:rPr lang="en-US" sz="2398">
                <a:solidFill>
                  <a:srgbClr val="000000"/>
                </a:solidFill>
                <a:latin typeface="Open Sauce"/>
              </a:rPr>
              <a:t>Word. Be with us during this sacred act of reflection and </a:t>
            </a:r>
            <a:r>
              <a:rPr lang="en-US" sz="2398">
                <a:solidFill>
                  <a:srgbClr val="000000"/>
                </a:solidFill>
                <a:latin typeface="Open Sauce Bold"/>
              </a:rPr>
              <a:t>help us to</a:t>
            </a:r>
          </a:p>
          <a:p>
            <a:pPr>
              <a:lnSpc>
                <a:spcPts val="3357"/>
              </a:lnSpc>
            </a:pPr>
            <a:r>
              <a:rPr lang="en-US" sz="2398">
                <a:solidFill>
                  <a:srgbClr val="000000"/>
                </a:solidFill>
                <a:latin typeface="Open Sauce Bold"/>
              </a:rPr>
              <a:t>pray for our congregation’s future.</a:t>
            </a:r>
          </a:p>
        </p:txBody>
      </p:sp>
      <p:sp>
        <p:nvSpPr>
          <p:cNvPr id="10" name="TextBox 10"/>
          <p:cNvSpPr txBox="1"/>
          <p:nvPr/>
        </p:nvSpPr>
        <p:spPr>
          <a:xfrm>
            <a:off x="4241041" y="5883254"/>
            <a:ext cx="13018259" cy="405808"/>
          </a:xfrm>
          <a:prstGeom prst="rect">
            <a:avLst/>
          </a:prstGeom>
        </p:spPr>
        <p:txBody>
          <a:bodyPr lIns="0" tIns="0" rIns="0" bIns="0" rtlCol="0" anchor="t">
            <a:spAutoFit/>
          </a:bodyPr>
          <a:lstStyle/>
          <a:p>
            <a:pPr>
              <a:lnSpc>
                <a:spcPts val="3357"/>
              </a:lnSpc>
            </a:pPr>
            <a:r>
              <a:rPr lang="en-US" sz="2398">
                <a:solidFill>
                  <a:srgbClr val="000000"/>
                </a:solidFill>
                <a:latin typeface="Open Sauce Italics"/>
              </a:rPr>
              <a:t>Ezekiel 37:1-10</a:t>
            </a:r>
          </a:p>
        </p:txBody>
      </p:sp>
      <p:sp>
        <p:nvSpPr>
          <p:cNvPr id="11" name="TextBox 11"/>
          <p:cNvSpPr txBox="1"/>
          <p:nvPr/>
        </p:nvSpPr>
        <p:spPr>
          <a:xfrm>
            <a:off x="4241041" y="2121468"/>
            <a:ext cx="13018259" cy="639453"/>
          </a:xfrm>
          <a:prstGeom prst="rect">
            <a:avLst/>
          </a:prstGeom>
        </p:spPr>
        <p:txBody>
          <a:bodyPr lIns="0" tIns="0" rIns="0" bIns="0" rtlCol="0" anchor="t">
            <a:spAutoFit/>
          </a:bodyPr>
          <a:lstStyle/>
          <a:p>
            <a:pPr>
              <a:lnSpc>
                <a:spcPts val="5177"/>
              </a:lnSpc>
            </a:pPr>
            <a:r>
              <a:rPr lang="en-US" sz="3698">
                <a:solidFill>
                  <a:srgbClr val="000000"/>
                </a:solidFill>
                <a:latin typeface="Open Sauce Italics"/>
              </a:rPr>
              <a:t>Lectio Divina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a:off x="-8720462" y="-280343"/>
            <a:ext cx="10847730" cy="10847687"/>
            <a:chOff x="0" y="0"/>
            <a:chExt cx="6350000" cy="6349975"/>
          </a:xfrm>
        </p:grpSpPr>
        <p:sp>
          <p:nvSpPr>
            <p:cNvPr id="3" name="Freeform 3"/>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
        <p:nvSpPr>
          <p:cNvPr id="4" name="TextBox 4"/>
          <p:cNvSpPr txBox="1"/>
          <p:nvPr/>
        </p:nvSpPr>
        <p:spPr>
          <a:xfrm>
            <a:off x="2469478" y="434307"/>
            <a:ext cx="14789822" cy="8367943"/>
          </a:xfrm>
          <a:prstGeom prst="rect">
            <a:avLst/>
          </a:prstGeom>
        </p:spPr>
        <p:txBody>
          <a:bodyPr lIns="0" tIns="0" rIns="0" bIns="0" rtlCol="0" anchor="t">
            <a:spAutoFit/>
          </a:bodyPr>
          <a:lstStyle/>
          <a:p>
            <a:pPr algn="just">
              <a:lnSpc>
                <a:spcPts val="3359"/>
              </a:lnSpc>
            </a:pPr>
            <a:r>
              <a:rPr lang="en-US" sz="2400">
                <a:solidFill>
                  <a:srgbClr val="000000"/>
                </a:solidFill>
                <a:latin typeface="Open Sauce"/>
              </a:rPr>
              <a:t>Ezekiel 37:1-10</a:t>
            </a:r>
          </a:p>
          <a:p>
            <a:pPr algn="just">
              <a:lnSpc>
                <a:spcPts val="3359"/>
              </a:lnSpc>
            </a:pPr>
            <a:r>
              <a:rPr lang="en-US" sz="2400">
                <a:solidFill>
                  <a:srgbClr val="000000"/>
                </a:solidFill>
                <a:latin typeface="Open Sauce"/>
              </a:rPr>
              <a:t>New Revised Standard Version </a:t>
            </a:r>
          </a:p>
          <a:p>
            <a:pPr algn="just">
              <a:lnSpc>
                <a:spcPts val="3359"/>
              </a:lnSpc>
            </a:pPr>
            <a:endParaRPr lang="en-US" sz="2400">
              <a:solidFill>
                <a:srgbClr val="000000"/>
              </a:solidFill>
              <a:latin typeface="Open Sauce"/>
            </a:endParaRPr>
          </a:p>
          <a:p>
            <a:pPr algn="just">
              <a:lnSpc>
                <a:spcPts val="3359"/>
              </a:lnSpc>
            </a:pPr>
            <a:r>
              <a:rPr lang="en-US" sz="2400">
                <a:solidFill>
                  <a:srgbClr val="000000"/>
                </a:solidFill>
                <a:latin typeface="Open Sauce"/>
              </a:rPr>
              <a:t>The Valley of Dry Bones</a:t>
            </a:r>
          </a:p>
          <a:p>
            <a:pPr algn="just">
              <a:lnSpc>
                <a:spcPts val="3359"/>
              </a:lnSpc>
            </a:pPr>
            <a:r>
              <a:rPr lang="en-US" sz="2400">
                <a:solidFill>
                  <a:srgbClr val="000000"/>
                </a:solidFill>
                <a:latin typeface="Open Sauce"/>
              </a:rPr>
              <a:t>37 The hand of the Lord came upon me, and he brought me out by the spirit of the Lord and set me down in the middle of a valley; it was full of bones. 2 He led me all around them; there were very many lying in the valley, and they were very dry. 3 He said to me, “Mortal, can these bones live?” I answered, “O Lord God, you know.” 4 Then he said to me, “Prophesy to these bones and say to them: O dry bones, hear the word of the Lord. 5 Thus says the Lord God to these bones: I will cause breath to enter you, and you shall live. 6 I will lay sinews on you and will cause flesh to come upon you and cover you with skin and put breath in you, and you shall live, and you shall know that I am the Lord.”</a:t>
            </a:r>
          </a:p>
          <a:p>
            <a:pPr algn="just">
              <a:lnSpc>
                <a:spcPts val="3359"/>
              </a:lnSpc>
            </a:pPr>
            <a:endParaRPr lang="en-US" sz="2400">
              <a:solidFill>
                <a:srgbClr val="000000"/>
              </a:solidFill>
              <a:latin typeface="Open Sauce"/>
            </a:endParaRPr>
          </a:p>
          <a:p>
            <a:pPr algn="just">
              <a:lnSpc>
                <a:spcPts val="3359"/>
              </a:lnSpc>
            </a:pPr>
            <a:r>
              <a:rPr lang="en-US" sz="2400">
                <a:solidFill>
                  <a:srgbClr val="000000"/>
                </a:solidFill>
                <a:latin typeface="Open Sauce"/>
              </a:rPr>
              <a:t>7 So I prophesied as I had been commanded, and as I prophesied, suddenly there was a noise, a rattling, and the bones came together, bone to its bone. 8 I looked, and there were sinews on them, and flesh had come upon them, and skin had covered them, but there was no breath in them. 9 Then he said to me, “Prophesy to the breath, prophesy, mortal, and say to the breath:[c] Thus says the Lord God: Come from the four winds, O breath, and breathe upon these slain, that they may live.” 10 I prophesied as he commanded me, and the breath came into them, and they lived and stood on their feet, a vast multitude.</a:t>
            </a:r>
          </a:p>
        </p:txBody>
      </p:sp>
      <p:sp>
        <p:nvSpPr>
          <p:cNvPr id="5" name="TextBox 5"/>
          <p:cNvSpPr txBox="1"/>
          <p:nvPr/>
        </p:nvSpPr>
        <p:spPr>
          <a:xfrm>
            <a:off x="1411130" y="9026146"/>
            <a:ext cx="7156420" cy="537809"/>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Italics"/>
              </a:rPr>
              <a:t>Leader:</a:t>
            </a:r>
          </a:p>
        </p:txBody>
      </p:sp>
      <p:sp>
        <p:nvSpPr>
          <p:cNvPr id="6" name="TextBox 6"/>
          <p:cNvSpPr txBox="1"/>
          <p:nvPr/>
        </p:nvSpPr>
        <p:spPr>
          <a:xfrm>
            <a:off x="1411130" y="9516366"/>
            <a:ext cx="17767254" cy="405772"/>
          </a:xfrm>
          <a:prstGeom prst="rect">
            <a:avLst/>
          </a:prstGeom>
        </p:spPr>
        <p:txBody>
          <a:bodyPr lIns="0" tIns="0" rIns="0" bIns="0" rtlCol="0" anchor="t">
            <a:spAutoFit/>
          </a:bodyPr>
          <a:lstStyle/>
          <a:p>
            <a:pPr>
              <a:lnSpc>
                <a:spcPts val="3357"/>
              </a:lnSpc>
            </a:pPr>
            <a:r>
              <a:rPr lang="en-US" sz="2398">
                <a:solidFill>
                  <a:srgbClr val="000000"/>
                </a:solidFill>
                <a:latin typeface="Open Sauce Bold Italics"/>
              </a:rPr>
              <a:t>Consider silently what prayers God lifted up in your heart.                                    Amen.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971550"/>
            <a:ext cx="14893879" cy="8726401"/>
          </a:xfrm>
          <a:prstGeom prst="rect">
            <a:avLst/>
          </a:prstGeom>
        </p:spPr>
        <p:txBody>
          <a:bodyPr lIns="0" tIns="0" rIns="0" bIns="0" rtlCol="0" anchor="t">
            <a:spAutoFit/>
          </a:bodyPr>
          <a:lstStyle/>
          <a:p>
            <a:pPr>
              <a:lnSpc>
                <a:spcPts val="4083"/>
              </a:lnSpc>
            </a:pPr>
            <a:r>
              <a:rPr lang="en-US" sz="2916">
                <a:solidFill>
                  <a:srgbClr val="545454"/>
                </a:solidFill>
                <a:latin typeface="Antonio Bold"/>
              </a:rPr>
              <a:t>COLLECTIVE RESPONSE:</a:t>
            </a:r>
          </a:p>
          <a:p>
            <a:pPr>
              <a:lnSpc>
                <a:spcPts val="4083"/>
              </a:lnSpc>
            </a:pPr>
            <a:r>
              <a:rPr lang="en-US" sz="2916">
                <a:solidFill>
                  <a:srgbClr val="545454"/>
                </a:solidFill>
                <a:latin typeface="Antonio Bold"/>
              </a:rPr>
              <a:t>The opening and closing sections of this response are offered in a “pyramid”</a:t>
            </a:r>
          </a:p>
          <a:p>
            <a:pPr>
              <a:lnSpc>
                <a:spcPts val="4083"/>
              </a:lnSpc>
            </a:pPr>
            <a:r>
              <a:rPr lang="en-US" sz="2916">
                <a:solidFill>
                  <a:srgbClr val="545454"/>
                </a:solidFill>
                <a:latin typeface="Antonio Bold"/>
              </a:rPr>
              <a:t>style. Each line adds a little to the line before, until the full scripture</a:t>
            </a:r>
          </a:p>
          <a:p>
            <a:pPr>
              <a:lnSpc>
                <a:spcPts val="4083"/>
              </a:lnSpc>
            </a:pPr>
            <a:r>
              <a:rPr lang="en-US" sz="2916">
                <a:solidFill>
                  <a:srgbClr val="545454"/>
                </a:solidFill>
                <a:latin typeface="Antonio Bold"/>
              </a:rPr>
              <a:t>passage is read. The closing goes in reverse, with the lines becoming shorter</a:t>
            </a:r>
          </a:p>
          <a:p>
            <a:pPr>
              <a:lnSpc>
                <a:spcPts val="4083"/>
              </a:lnSpc>
            </a:pPr>
            <a:r>
              <a:rPr lang="en-US" sz="2916">
                <a:solidFill>
                  <a:srgbClr val="545454"/>
                </a:solidFill>
                <a:latin typeface="Antonio Bold"/>
              </a:rPr>
              <a:t>and shorter. If possible, assign a different reader to each line (i.e. reader 1:</a:t>
            </a:r>
          </a:p>
          <a:p>
            <a:pPr>
              <a:lnSpc>
                <a:spcPts val="4083"/>
              </a:lnSpc>
            </a:pPr>
            <a:r>
              <a:rPr lang="en-US" sz="2916">
                <a:solidFill>
                  <a:srgbClr val="545454"/>
                </a:solidFill>
                <a:latin typeface="Antonio Bold"/>
              </a:rPr>
              <a:t>“The Lord”, reader 2: “Wait for the Lord”, etc.). Another option is to alternate</a:t>
            </a:r>
          </a:p>
          <a:p>
            <a:pPr>
              <a:lnSpc>
                <a:spcPts val="4083"/>
              </a:lnSpc>
            </a:pPr>
            <a:r>
              <a:rPr lang="en-US" sz="2916">
                <a:solidFill>
                  <a:srgbClr val="545454"/>
                </a:solidFill>
                <a:latin typeface="Antonio Bold"/>
              </a:rPr>
              <a:t>between two readers or between a worship leader and the congregation.</a:t>
            </a:r>
          </a:p>
          <a:p>
            <a:pPr>
              <a:lnSpc>
                <a:spcPts val="4083"/>
              </a:lnSpc>
            </a:pPr>
            <a:r>
              <a:rPr lang="en-US" sz="2916">
                <a:solidFill>
                  <a:srgbClr val="545454"/>
                </a:solidFill>
                <a:latin typeface="Antonio Bold"/>
              </a:rPr>
              <a:t>The middle section offers an opportunity for individual voices to be</a:t>
            </a:r>
          </a:p>
          <a:p>
            <a:pPr>
              <a:lnSpc>
                <a:spcPts val="4083"/>
              </a:lnSpc>
            </a:pPr>
            <a:r>
              <a:rPr lang="en-US" sz="2916">
                <a:solidFill>
                  <a:srgbClr val="545454"/>
                </a:solidFill>
                <a:latin typeface="Antonio Bold"/>
              </a:rPr>
              <a:t>lifted. Prepare the reader prompts found below (those with blanks) and have</a:t>
            </a:r>
          </a:p>
          <a:p>
            <a:pPr>
              <a:lnSpc>
                <a:spcPts val="4083"/>
              </a:lnSpc>
            </a:pPr>
            <a:r>
              <a:rPr lang="en-US" sz="2916">
                <a:solidFill>
                  <a:srgbClr val="545454"/>
                </a:solidFill>
                <a:latin typeface="Antonio Bold"/>
              </a:rPr>
              <a:t>them available for participants either on paper or on a screen. Provide pens</a:t>
            </a:r>
          </a:p>
          <a:p>
            <a:pPr>
              <a:lnSpc>
                <a:spcPts val="4083"/>
              </a:lnSpc>
            </a:pPr>
            <a:r>
              <a:rPr lang="en-US" sz="2916">
                <a:solidFill>
                  <a:srgbClr val="545454"/>
                </a:solidFill>
                <a:latin typeface="Antonio Bold"/>
              </a:rPr>
              <a:t>or pencils for people to reflect on and complete each prompt. When joining</a:t>
            </a:r>
          </a:p>
          <a:p>
            <a:pPr>
              <a:lnSpc>
                <a:spcPts val="4083"/>
              </a:lnSpc>
            </a:pPr>
            <a:r>
              <a:rPr lang="en-US" sz="2916">
                <a:solidFill>
                  <a:srgbClr val="545454"/>
                </a:solidFill>
                <a:latin typeface="Antonio Bold"/>
              </a:rPr>
              <a:t>in the response, you may decide to leave the middle section free for anyone</a:t>
            </a:r>
          </a:p>
          <a:p>
            <a:pPr>
              <a:lnSpc>
                <a:spcPts val="4083"/>
              </a:lnSpc>
            </a:pPr>
            <a:r>
              <a:rPr lang="en-US" sz="2916">
                <a:solidFill>
                  <a:srgbClr val="545454"/>
                </a:solidFill>
                <a:latin typeface="Antonio Bold"/>
              </a:rPr>
              <a:t>to lift as many of their prompts as they choose. If you have a large group, we</a:t>
            </a:r>
          </a:p>
          <a:p>
            <a:pPr>
              <a:lnSpc>
                <a:spcPts val="4083"/>
              </a:lnSpc>
            </a:pPr>
            <a:r>
              <a:rPr lang="en-US" sz="2916">
                <a:solidFill>
                  <a:srgbClr val="545454"/>
                </a:solidFill>
                <a:latin typeface="Antonio Bold"/>
              </a:rPr>
              <a:t>suggest each person choose one prompt to share if they feel so called.</a:t>
            </a:r>
          </a:p>
          <a:p>
            <a:pPr>
              <a:lnSpc>
                <a:spcPts val="4083"/>
              </a:lnSpc>
            </a:pPr>
            <a:endParaRPr lang="en-US" sz="2916">
              <a:solidFill>
                <a:srgbClr val="545454"/>
              </a:solidFill>
              <a:latin typeface="Antonio Bold"/>
            </a:endParaRPr>
          </a:p>
          <a:p>
            <a:pPr>
              <a:lnSpc>
                <a:spcPts val="4083"/>
              </a:lnSpc>
            </a:pPr>
            <a:r>
              <a:rPr lang="en-US" sz="2916">
                <a:solidFill>
                  <a:srgbClr val="545454"/>
                </a:solidFill>
                <a:latin typeface="Antonio Bold"/>
              </a:rPr>
              <a:t>Virtual adaptation: Invite people to complete the prompts using the</a:t>
            </a:r>
          </a:p>
          <a:p>
            <a:pPr>
              <a:lnSpc>
                <a:spcPts val="4083"/>
              </a:lnSpc>
              <a:spcBef>
                <a:spcPct val="0"/>
              </a:spcBef>
            </a:pPr>
            <a:r>
              <a:rPr lang="en-US" sz="2916">
                <a:solidFill>
                  <a:srgbClr val="545454"/>
                </a:solidFill>
                <a:latin typeface="Antonio Bold"/>
              </a:rPr>
              <a:t>chat box. The leader or pastor can then read some of the selections aloud.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p:nvPr/>
        </p:nvGrpSpPr>
        <p:grpSpPr>
          <a:xfrm>
            <a:off x="-6700398" y="-3010689"/>
            <a:ext cx="16308379" cy="16308379"/>
            <a:chOff x="0" y="0"/>
            <a:chExt cx="812800" cy="812800"/>
          </a:xfrm>
        </p:grpSpPr>
        <p:sp>
          <p:nvSpPr>
            <p:cNvPr id="3" name="Freeform 3"/>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0000">
                <a:alpha val="0"/>
              </a:srgbClr>
            </a:solidFill>
            <a:ln w="19050">
              <a:solidFill>
                <a:srgbClr val="000000"/>
              </a:solidFill>
            </a:ln>
          </p:spPr>
        </p:sp>
        <p:sp>
          <p:nvSpPr>
            <p:cNvPr id="4" name="TextBox 4"/>
            <p:cNvSpPr txBox="1"/>
            <p:nvPr/>
          </p:nvSpPr>
          <p:spPr>
            <a:xfrm>
              <a:off x="76200" y="47625"/>
              <a:ext cx="660400" cy="688975"/>
            </a:xfrm>
            <a:prstGeom prst="rect">
              <a:avLst/>
            </a:prstGeom>
          </p:spPr>
          <p:txBody>
            <a:bodyPr lIns="50784" tIns="50784" rIns="50784" bIns="50784" rtlCol="0" anchor="ctr"/>
            <a:lstStyle/>
            <a:p>
              <a:pPr algn="ctr">
                <a:lnSpc>
                  <a:spcPts val="1959"/>
                </a:lnSpc>
                <a:spcBef>
                  <a:spcPct val="0"/>
                </a:spcBef>
              </a:pPr>
              <a:endParaRPr/>
            </a:p>
          </p:txBody>
        </p:sp>
      </p:grpSp>
      <p:grpSp>
        <p:nvGrpSpPr>
          <p:cNvPr id="5" name="Group 5"/>
          <p:cNvGrpSpPr/>
          <p:nvPr/>
        </p:nvGrpSpPr>
        <p:grpSpPr>
          <a:xfrm>
            <a:off x="7950513" y="8576246"/>
            <a:ext cx="1204602" cy="1204602"/>
            <a:chOff x="0" y="0"/>
            <a:chExt cx="812800" cy="812800"/>
          </a:xfrm>
        </p:grpSpPr>
        <p:sp>
          <p:nvSpPr>
            <p:cNvPr id="6" name="Freeform 6"/>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4A67B0"/>
            </a:solidFill>
            <a:ln w="19050">
              <a:solidFill>
                <a:srgbClr val="000000"/>
              </a:solidFill>
            </a:ln>
          </p:spPr>
        </p:sp>
        <p:sp>
          <p:nvSpPr>
            <p:cNvPr id="7" name="TextBox 7"/>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8" name="Group 8"/>
          <p:cNvGrpSpPr/>
          <p:nvPr/>
        </p:nvGrpSpPr>
        <p:grpSpPr>
          <a:xfrm>
            <a:off x="9457025" y="8332579"/>
            <a:ext cx="5219028" cy="1691936"/>
            <a:chOff x="0" y="0"/>
            <a:chExt cx="955404" cy="309729"/>
          </a:xfrm>
        </p:grpSpPr>
        <p:sp>
          <p:nvSpPr>
            <p:cNvPr id="9" name="Freeform 9"/>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4A67B0"/>
            </a:solidFill>
          </p:spPr>
        </p:sp>
        <p:sp>
          <p:nvSpPr>
            <p:cNvPr id="10" name="TextBox 10"/>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11" name="Group 11"/>
          <p:cNvGrpSpPr/>
          <p:nvPr/>
        </p:nvGrpSpPr>
        <p:grpSpPr>
          <a:xfrm>
            <a:off x="8703769" y="6558723"/>
            <a:ext cx="1204602" cy="1204602"/>
            <a:chOff x="0" y="0"/>
            <a:chExt cx="812800" cy="812800"/>
          </a:xfrm>
        </p:grpSpPr>
        <p:sp>
          <p:nvSpPr>
            <p:cNvPr id="12" name="Freeform 12"/>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CFCFD"/>
            </a:solidFill>
            <a:ln w="19050">
              <a:solidFill>
                <a:srgbClr val="000000"/>
              </a:solidFill>
            </a:ln>
          </p:spPr>
        </p:sp>
        <p:sp>
          <p:nvSpPr>
            <p:cNvPr id="13" name="TextBox 13"/>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14" name="Group 14"/>
          <p:cNvGrpSpPr/>
          <p:nvPr/>
        </p:nvGrpSpPr>
        <p:grpSpPr>
          <a:xfrm>
            <a:off x="9005680" y="4541199"/>
            <a:ext cx="1204602" cy="1204602"/>
            <a:chOff x="0" y="0"/>
            <a:chExt cx="812800" cy="812800"/>
          </a:xfrm>
        </p:grpSpPr>
        <p:sp>
          <p:nvSpPr>
            <p:cNvPr id="15" name="Freeform 15"/>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8987A6"/>
            </a:solidFill>
            <a:ln w="19050">
              <a:solidFill>
                <a:srgbClr val="000000"/>
              </a:solidFill>
            </a:ln>
          </p:spPr>
        </p:sp>
        <p:sp>
          <p:nvSpPr>
            <p:cNvPr id="16" name="TextBox 16"/>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17" name="Group 17"/>
          <p:cNvGrpSpPr/>
          <p:nvPr/>
        </p:nvGrpSpPr>
        <p:grpSpPr>
          <a:xfrm>
            <a:off x="8703769" y="2521438"/>
            <a:ext cx="1204602" cy="1204602"/>
            <a:chOff x="0" y="0"/>
            <a:chExt cx="812800" cy="812800"/>
          </a:xfrm>
        </p:grpSpPr>
        <p:sp>
          <p:nvSpPr>
            <p:cNvPr id="18" name="Freeform 18"/>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5EB6DD"/>
            </a:solidFill>
            <a:ln w="19050">
              <a:solidFill>
                <a:srgbClr val="000000"/>
              </a:solidFill>
            </a:ln>
          </p:spPr>
        </p:sp>
        <p:sp>
          <p:nvSpPr>
            <p:cNvPr id="19" name="TextBox 19"/>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20" name="Group 20"/>
          <p:cNvGrpSpPr/>
          <p:nvPr/>
        </p:nvGrpSpPr>
        <p:grpSpPr>
          <a:xfrm>
            <a:off x="7950513" y="506152"/>
            <a:ext cx="1204602" cy="1204602"/>
            <a:chOff x="0" y="0"/>
            <a:chExt cx="812800" cy="812800"/>
          </a:xfrm>
        </p:grpSpPr>
        <p:sp>
          <p:nvSpPr>
            <p:cNvPr id="21" name="Freeform 21"/>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C87E68"/>
            </a:solidFill>
            <a:ln w="19050">
              <a:solidFill>
                <a:srgbClr val="000000"/>
              </a:solidFill>
            </a:ln>
          </p:spPr>
        </p:sp>
        <p:sp>
          <p:nvSpPr>
            <p:cNvPr id="22" name="TextBox 22"/>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23" name="Group 23"/>
          <p:cNvGrpSpPr/>
          <p:nvPr/>
        </p:nvGrpSpPr>
        <p:grpSpPr>
          <a:xfrm>
            <a:off x="10210282" y="6315055"/>
            <a:ext cx="5219028" cy="1691936"/>
            <a:chOff x="0" y="0"/>
            <a:chExt cx="955404" cy="309729"/>
          </a:xfrm>
        </p:grpSpPr>
        <p:sp>
          <p:nvSpPr>
            <p:cNvPr id="24" name="Freeform 24"/>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FCFCFD"/>
            </a:solidFill>
            <a:ln w="19050">
              <a:solidFill>
                <a:srgbClr val="000000"/>
              </a:solidFill>
            </a:ln>
          </p:spPr>
        </p:sp>
        <p:sp>
          <p:nvSpPr>
            <p:cNvPr id="25" name="TextBox 25"/>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26" name="Group 26"/>
          <p:cNvGrpSpPr/>
          <p:nvPr/>
        </p:nvGrpSpPr>
        <p:grpSpPr>
          <a:xfrm>
            <a:off x="10517066" y="4288475"/>
            <a:ext cx="5219028" cy="1691936"/>
            <a:chOff x="0" y="0"/>
            <a:chExt cx="955404" cy="309729"/>
          </a:xfrm>
        </p:grpSpPr>
        <p:sp>
          <p:nvSpPr>
            <p:cNvPr id="27" name="Freeform 27"/>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8987A6"/>
            </a:solidFill>
          </p:spPr>
        </p:sp>
        <p:sp>
          <p:nvSpPr>
            <p:cNvPr id="28" name="TextBox 28"/>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29" name="Group 29"/>
          <p:cNvGrpSpPr/>
          <p:nvPr/>
        </p:nvGrpSpPr>
        <p:grpSpPr>
          <a:xfrm>
            <a:off x="10210282" y="2277771"/>
            <a:ext cx="5219028" cy="1691936"/>
            <a:chOff x="0" y="0"/>
            <a:chExt cx="955404" cy="309729"/>
          </a:xfrm>
        </p:grpSpPr>
        <p:sp>
          <p:nvSpPr>
            <p:cNvPr id="30" name="Freeform 30"/>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5EB6DD"/>
            </a:solidFill>
          </p:spPr>
        </p:sp>
        <p:sp>
          <p:nvSpPr>
            <p:cNvPr id="31" name="TextBox 31"/>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32" name="Group 32"/>
          <p:cNvGrpSpPr/>
          <p:nvPr/>
        </p:nvGrpSpPr>
        <p:grpSpPr>
          <a:xfrm>
            <a:off x="9457025" y="225280"/>
            <a:ext cx="5219028" cy="1691936"/>
            <a:chOff x="0" y="0"/>
            <a:chExt cx="955404" cy="309729"/>
          </a:xfrm>
        </p:grpSpPr>
        <p:sp>
          <p:nvSpPr>
            <p:cNvPr id="33" name="Freeform 33"/>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C87E68"/>
            </a:solidFill>
          </p:spPr>
        </p:sp>
        <p:sp>
          <p:nvSpPr>
            <p:cNvPr id="34" name="TextBox 34"/>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35" name="Group 35"/>
          <p:cNvGrpSpPr>
            <a:grpSpLocks noChangeAspect="1"/>
          </p:cNvGrpSpPr>
          <p:nvPr/>
        </p:nvGrpSpPr>
        <p:grpSpPr>
          <a:xfrm>
            <a:off x="-8720462" y="-280343"/>
            <a:ext cx="10847730" cy="10847687"/>
            <a:chOff x="0" y="0"/>
            <a:chExt cx="6350000" cy="6349975"/>
          </a:xfrm>
        </p:grpSpPr>
        <p:sp>
          <p:nvSpPr>
            <p:cNvPr id="36" name="Freeform 36"/>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2"/>
              <a:stretch>
                <a:fillRect l="-13600" t="-67765" r="-23396" b="-37081"/>
              </a:stretch>
            </a:blipFill>
          </p:spPr>
        </p:sp>
      </p:grpSp>
      <p:sp>
        <p:nvSpPr>
          <p:cNvPr id="37" name="Freeform 37"/>
          <p:cNvSpPr/>
          <p:nvPr/>
        </p:nvSpPr>
        <p:spPr>
          <a:xfrm>
            <a:off x="8552814" y="6384589"/>
            <a:ext cx="1552869" cy="1552869"/>
          </a:xfrm>
          <a:custGeom>
            <a:avLst/>
            <a:gdLst/>
            <a:ahLst/>
            <a:cxnLst/>
            <a:rect l="l" t="t" r="r" b="b"/>
            <a:pathLst>
              <a:path w="1552869" h="1552869">
                <a:moveTo>
                  <a:pt x="0" y="0"/>
                </a:moveTo>
                <a:lnTo>
                  <a:pt x="1552868" y="0"/>
                </a:lnTo>
                <a:lnTo>
                  <a:pt x="1552868" y="1552869"/>
                </a:lnTo>
                <a:lnTo>
                  <a:pt x="0" y="155286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38" name="TextBox 38"/>
          <p:cNvSpPr txBox="1"/>
          <p:nvPr/>
        </p:nvSpPr>
        <p:spPr>
          <a:xfrm>
            <a:off x="3347365" y="4205067"/>
            <a:ext cx="4960500" cy="1992101"/>
          </a:xfrm>
          <a:prstGeom prst="rect">
            <a:avLst/>
          </a:prstGeom>
        </p:spPr>
        <p:txBody>
          <a:bodyPr lIns="0" tIns="0" rIns="0" bIns="0" rtlCol="0" anchor="t">
            <a:spAutoFit/>
          </a:bodyPr>
          <a:lstStyle/>
          <a:p>
            <a:pPr>
              <a:lnSpc>
                <a:spcPts val="7607"/>
              </a:lnSpc>
            </a:pPr>
            <a:r>
              <a:rPr lang="en-US" sz="7607">
                <a:solidFill>
                  <a:srgbClr val="5D5E60"/>
                </a:solidFill>
                <a:latin typeface="Public Sans Bold"/>
              </a:rPr>
              <a:t>Visual Timeline</a:t>
            </a:r>
          </a:p>
        </p:txBody>
      </p:sp>
      <p:sp>
        <p:nvSpPr>
          <p:cNvPr id="39" name="TextBox 39"/>
          <p:cNvSpPr txBox="1"/>
          <p:nvPr/>
        </p:nvSpPr>
        <p:spPr>
          <a:xfrm>
            <a:off x="9791806" y="8566721"/>
            <a:ext cx="2274733" cy="386913"/>
          </a:xfrm>
          <a:prstGeom prst="rect">
            <a:avLst/>
          </a:prstGeom>
        </p:spPr>
        <p:txBody>
          <a:bodyPr lIns="0" tIns="0" rIns="0" bIns="0" rtlCol="0" anchor="t">
            <a:spAutoFit/>
          </a:bodyPr>
          <a:lstStyle/>
          <a:p>
            <a:pPr>
              <a:lnSpc>
                <a:spcPts val="3042"/>
              </a:lnSpc>
              <a:spcBef>
                <a:spcPct val="0"/>
              </a:spcBef>
            </a:pPr>
            <a:r>
              <a:rPr lang="en-US" sz="2535">
                <a:solidFill>
                  <a:srgbClr val="FFFFFF"/>
                </a:solidFill>
                <a:latin typeface="Public Sans Bold"/>
              </a:rPr>
              <a:t>Module Five</a:t>
            </a:r>
          </a:p>
        </p:txBody>
      </p:sp>
      <p:sp>
        <p:nvSpPr>
          <p:cNvPr id="40" name="TextBox 40"/>
          <p:cNvSpPr txBox="1"/>
          <p:nvPr/>
        </p:nvSpPr>
        <p:spPr>
          <a:xfrm>
            <a:off x="9791806" y="9063354"/>
            <a:ext cx="4463717" cy="341627"/>
          </a:xfrm>
          <a:prstGeom prst="rect">
            <a:avLst/>
          </a:prstGeom>
        </p:spPr>
        <p:txBody>
          <a:bodyPr lIns="0" tIns="0" rIns="0" bIns="0" rtlCol="0" anchor="t">
            <a:spAutoFit/>
          </a:bodyPr>
          <a:lstStyle/>
          <a:p>
            <a:pPr>
              <a:lnSpc>
                <a:spcPts val="2662"/>
              </a:lnSpc>
              <a:spcBef>
                <a:spcPct val="0"/>
              </a:spcBef>
            </a:pPr>
            <a:r>
              <a:rPr lang="en-US" sz="2218">
                <a:solidFill>
                  <a:srgbClr val="FFFFFF"/>
                </a:solidFill>
                <a:latin typeface="Public Sans"/>
              </a:rPr>
              <a:t>Creating the Path Forward</a:t>
            </a:r>
          </a:p>
        </p:txBody>
      </p:sp>
      <p:sp>
        <p:nvSpPr>
          <p:cNvPr id="41" name="TextBox 41"/>
          <p:cNvSpPr txBox="1"/>
          <p:nvPr/>
        </p:nvSpPr>
        <p:spPr>
          <a:xfrm>
            <a:off x="10545062" y="6549198"/>
            <a:ext cx="2078860" cy="386913"/>
          </a:xfrm>
          <a:prstGeom prst="rect">
            <a:avLst/>
          </a:prstGeom>
        </p:spPr>
        <p:txBody>
          <a:bodyPr lIns="0" tIns="0" rIns="0" bIns="0" rtlCol="0" anchor="t">
            <a:spAutoFit/>
          </a:bodyPr>
          <a:lstStyle/>
          <a:p>
            <a:pPr>
              <a:lnSpc>
                <a:spcPts val="3042"/>
              </a:lnSpc>
              <a:spcBef>
                <a:spcPct val="0"/>
              </a:spcBef>
            </a:pPr>
            <a:r>
              <a:rPr lang="en-US" sz="2535">
                <a:solidFill>
                  <a:srgbClr val="404040"/>
                </a:solidFill>
                <a:latin typeface="Public Sans Bold"/>
              </a:rPr>
              <a:t>Module Four</a:t>
            </a:r>
          </a:p>
        </p:txBody>
      </p:sp>
      <p:sp>
        <p:nvSpPr>
          <p:cNvPr id="42" name="TextBox 42"/>
          <p:cNvSpPr txBox="1"/>
          <p:nvPr/>
        </p:nvSpPr>
        <p:spPr>
          <a:xfrm>
            <a:off x="10545062" y="7045830"/>
            <a:ext cx="4470975" cy="341627"/>
          </a:xfrm>
          <a:prstGeom prst="rect">
            <a:avLst/>
          </a:prstGeom>
        </p:spPr>
        <p:txBody>
          <a:bodyPr lIns="0" tIns="0" rIns="0" bIns="0" rtlCol="0" anchor="t">
            <a:spAutoFit/>
          </a:bodyPr>
          <a:lstStyle/>
          <a:p>
            <a:pPr>
              <a:lnSpc>
                <a:spcPts val="2662"/>
              </a:lnSpc>
              <a:spcBef>
                <a:spcPct val="0"/>
              </a:spcBef>
            </a:pPr>
            <a:r>
              <a:rPr lang="en-US" sz="2218">
                <a:solidFill>
                  <a:srgbClr val="404040"/>
                </a:solidFill>
                <a:latin typeface="Public Sans"/>
              </a:rPr>
              <a:t>Honoring the Process</a:t>
            </a:r>
          </a:p>
        </p:txBody>
      </p:sp>
      <p:sp>
        <p:nvSpPr>
          <p:cNvPr id="43" name="TextBox 43"/>
          <p:cNvSpPr txBox="1"/>
          <p:nvPr/>
        </p:nvSpPr>
        <p:spPr>
          <a:xfrm>
            <a:off x="10851846" y="4531674"/>
            <a:ext cx="2274733" cy="386913"/>
          </a:xfrm>
          <a:prstGeom prst="rect">
            <a:avLst/>
          </a:prstGeom>
        </p:spPr>
        <p:txBody>
          <a:bodyPr lIns="0" tIns="0" rIns="0" bIns="0" rtlCol="0" anchor="t">
            <a:spAutoFit/>
          </a:bodyPr>
          <a:lstStyle/>
          <a:p>
            <a:pPr>
              <a:lnSpc>
                <a:spcPts val="3042"/>
              </a:lnSpc>
              <a:spcBef>
                <a:spcPct val="0"/>
              </a:spcBef>
            </a:pPr>
            <a:r>
              <a:rPr lang="en-US" sz="2535">
                <a:solidFill>
                  <a:srgbClr val="FFFFFF"/>
                </a:solidFill>
                <a:latin typeface="Public Sans Bold"/>
              </a:rPr>
              <a:t>Module Three</a:t>
            </a:r>
          </a:p>
        </p:txBody>
      </p:sp>
      <p:sp>
        <p:nvSpPr>
          <p:cNvPr id="44" name="TextBox 44"/>
          <p:cNvSpPr txBox="1"/>
          <p:nvPr/>
        </p:nvSpPr>
        <p:spPr>
          <a:xfrm>
            <a:off x="10851846" y="5028306"/>
            <a:ext cx="4462596" cy="673729"/>
          </a:xfrm>
          <a:prstGeom prst="rect">
            <a:avLst/>
          </a:prstGeom>
        </p:spPr>
        <p:txBody>
          <a:bodyPr lIns="0" tIns="0" rIns="0" bIns="0" rtlCol="0" anchor="t">
            <a:spAutoFit/>
          </a:bodyPr>
          <a:lstStyle/>
          <a:p>
            <a:pPr>
              <a:lnSpc>
                <a:spcPts val="2662"/>
              </a:lnSpc>
              <a:spcBef>
                <a:spcPct val="0"/>
              </a:spcBef>
            </a:pPr>
            <a:r>
              <a:rPr lang="en-US" sz="2218">
                <a:solidFill>
                  <a:srgbClr val="FFFFFF"/>
                </a:solidFill>
                <a:latin typeface="Public Sans"/>
              </a:rPr>
              <a:t>Making Informed &amp; Collective Decisions</a:t>
            </a:r>
          </a:p>
        </p:txBody>
      </p:sp>
      <p:sp>
        <p:nvSpPr>
          <p:cNvPr id="45" name="TextBox 45"/>
          <p:cNvSpPr txBox="1"/>
          <p:nvPr/>
        </p:nvSpPr>
        <p:spPr>
          <a:xfrm>
            <a:off x="10545062" y="2511913"/>
            <a:ext cx="2078860" cy="386913"/>
          </a:xfrm>
          <a:prstGeom prst="rect">
            <a:avLst/>
          </a:prstGeom>
        </p:spPr>
        <p:txBody>
          <a:bodyPr lIns="0" tIns="0" rIns="0" bIns="0" rtlCol="0" anchor="t">
            <a:spAutoFit/>
          </a:bodyPr>
          <a:lstStyle/>
          <a:p>
            <a:pPr>
              <a:lnSpc>
                <a:spcPts val="3042"/>
              </a:lnSpc>
              <a:spcBef>
                <a:spcPct val="0"/>
              </a:spcBef>
            </a:pPr>
            <a:r>
              <a:rPr lang="en-US" sz="2535">
                <a:solidFill>
                  <a:srgbClr val="404040"/>
                </a:solidFill>
                <a:latin typeface="Public Sans Bold"/>
              </a:rPr>
              <a:t>Module Two</a:t>
            </a:r>
          </a:p>
        </p:txBody>
      </p:sp>
      <p:sp>
        <p:nvSpPr>
          <p:cNvPr id="46" name="TextBox 46"/>
          <p:cNvSpPr txBox="1"/>
          <p:nvPr/>
        </p:nvSpPr>
        <p:spPr>
          <a:xfrm>
            <a:off x="10545062" y="3008545"/>
            <a:ext cx="4470975" cy="673729"/>
          </a:xfrm>
          <a:prstGeom prst="rect">
            <a:avLst/>
          </a:prstGeom>
        </p:spPr>
        <p:txBody>
          <a:bodyPr lIns="0" tIns="0" rIns="0" bIns="0" rtlCol="0" anchor="t">
            <a:spAutoFit/>
          </a:bodyPr>
          <a:lstStyle/>
          <a:p>
            <a:pPr>
              <a:lnSpc>
                <a:spcPts val="2662"/>
              </a:lnSpc>
            </a:pPr>
            <a:r>
              <a:rPr lang="en-US" sz="2218">
                <a:solidFill>
                  <a:srgbClr val="404040"/>
                </a:solidFill>
                <a:latin typeface="Public Sans"/>
              </a:rPr>
              <a:t>Understanding the Paths </a:t>
            </a:r>
          </a:p>
          <a:p>
            <a:pPr>
              <a:lnSpc>
                <a:spcPts val="2662"/>
              </a:lnSpc>
              <a:spcBef>
                <a:spcPct val="0"/>
              </a:spcBef>
            </a:pPr>
            <a:r>
              <a:rPr lang="en-US" sz="2218">
                <a:solidFill>
                  <a:srgbClr val="404040"/>
                </a:solidFill>
                <a:latin typeface="Public Sans"/>
              </a:rPr>
              <a:t>Forward</a:t>
            </a:r>
          </a:p>
        </p:txBody>
      </p:sp>
      <p:sp>
        <p:nvSpPr>
          <p:cNvPr id="47" name="TextBox 47"/>
          <p:cNvSpPr txBox="1"/>
          <p:nvPr/>
        </p:nvSpPr>
        <p:spPr>
          <a:xfrm>
            <a:off x="9791806" y="459422"/>
            <a:ext cx="2088369" cy="386913"/>
          </a:xfrm>
          <a:prstGeom prst="rect">
            <a:avLst/>
          </a:prstGeom>
        </p:spPr>
        <p:txBody>
          <a:bodyPr lIns="0" tIns="0" rIns="0" bIns="0" rtlCol="0" anchor="t">
            <a:spAutoFit/>
          </a:bodyPr>
          <a:lstStyle/>
          <a:p>
            <a:pPr>
              <a:lnSpc>
                <a:spcPts val="3042"/>
              </a:lnSpc>
              <a:spcBef>
                <a:spcPct val="0"/>
              </a:spcBef>
            </a:pPr>
            <a:r>
              <a:rPr lang="en-US" sz="2535">
                <a:solidFill>
                  <a:srgbClr val="FFFFFF"/>
                </a:solidFill>
                <a:latin typeface="Public Sans Bold"/>
              </a:rPr>
              <a:t>Module One</a:t>
            </a:r>
          </a:p>
        </p:txBody>
      </p:sp>
      <p:sp>
        <p:nvSpPr>
          <p:cNvPr id="48" name="TextBox 48"/>
          <p:cNvSpPr txBox="1"/>
          <p:nvPr/>
        </p:nvSpPr>
        <p:spPr>
          <a:xfrm>
            <a:off x="9791806" y="956055"/>
            <a:ext cx="4463717" cy="341627"/>
          </a:xfrm>
          <a:prstGeom prst="rect">
            <a:avLst/>
          </a:prstGeom>
        </p:spPr>
        <p:txBody>
          <a:bodyPr lIns="0" tIns="0" rIns="0" bIns="0" rtlCol="0" anchor="t">
            <a:spAutoFit/>
          </a:bodyPr>
          <a:lstStyle/>
          <a:p>
            <a:pPr>
              <a:lnSpc>
                <a:spcPts val="2662"/>
              </a:lnSpc>
              <a:spcBef>
                <a:spcPct val="0"/>
              </a:spcBef>
            </a:pPr>
            <a:r>
              <a:rPr lang="en-US" sz="2218">
                <a:solidFill>
                  <a:srgbClr val="FFFFFF"/>
                </a:solidFill>
                <a:latin typeface="Public Sans"/>
              </a:rPr>
              <a:t>Acknowledging the Struggle</a:t>
            </a:r>
          </a:p>
        </p:txBody>
      </p:sp>
      <p:sp>
        <p:nvSpPr>
          <p:cNvPr id="49" name="Freeform 49"/>
          <p:cNvSpPr/>
          <p:nvPr/>
        </p:nvSpPr>
        <p:spPr>
          <a:xfrm>
            <a:off x="8350960" y="6171146"/>
            <a:ext cx="1910221" cy="1910221"/>
          </a:xfrm>
          <a:custGeom>
            <a:avLst/>
            <a:gdLst/>
            <a:ahLst/>
            <a:cxnLst/>
            <a:rect l="l" t="t" r="r" b="b"/>
            <a:pathLst>
              <a:path w="1910221" h="1910221">
                <a:moveTo>
                  <a:pt x="0" y="0"/>
                </a:moveTo>
                <a:lnTo>
                  <a:pt x="1910221" y="0"/>
                </a:lnTo>
                <a:lnTo>
                  <a:pt x="1910221" y="1910221"/>
                </a:lnTo>
                <a:lnTo>
                  <a:pt x="0" y="191022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1154469"/>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Collective Response</a:t>
            </a:r>
          </a:p>
        </p:txBody>
      </p:sp>
      <p:sp>
        <p:nvSpPr>
          <p:cNvPr id="9" name="TextBox 9"/>
          <p:cNvSpPr txBox="1"/>
          <p:nvPr/>
        </p:nvSpPr>
        <p:spPr>
          <a:xfrm>
            <a:off x="4241041" y="3216846"/>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Reader(s):</a:t>
            </a:r>
          </a:p>
        </p:txBody>
      </p:sp>
      <p:sp>
        <p:nvSpPr>
          <p:cNvPr id="10" name="TextBox 10"/>
          <p:cNvSpPr txBox="1"/>
          <p:nvPr/>
        </p:nvSpPr>
        <p:spPr>
          <a:xfrm>
            <a:off x="4241041" y="3918417"/>
            <a:ext cx="13018259" cy="4036436"/>
          </a:xfrm>
          <a:prstGeom prst="rect">
            <a:avLst/>
          </a:prstGeom>
        </p:spPr>
        <p:txBody>
          <a:bodyPr lIns="0" tIns="0" rIns="0" bIns="0" rtlCol="0" anchor="t">
            <a:spAutoFit/>
          </a:bodyPr>
          <a:lstStyle/>
          <a:p>
            <a:pPr>
              <a:lnSpc>
                <a:spcPts val="5444"/>
              </a:lnSpc>
            </a:pPr>
            <a:r>
              <a:rPr lang="en-US" sz="2398">
                <a:solidFill>
                  <a:srgbClr val="000000"/>
                </a:solidFill>
                <a:latin typeface="Open Sauce"/>
              </a:rPr>
              <a:t>The Lord</a:t>
            </a:r>
          </a:p>
          <a:p>
            <a:pPr>
              <a:lnSpc>
                <a:spcPts val="5444"/>
              </a:lnSpc>
            </a:pPr>
            <a:r>
              <a:rPr lang="en-US" sz="2398">
                <a:solidFill>
                  <a:srgbClr val="000000"/>
                </a:solidFill>
                <a:latin typeface="Open Sauce"/>
              </a:rPr>
              <a:t>Wait for the Lord</a:t>
            </a:r>
          </a:p>
          <a:p>
            <a:pPr>
              <a:lnSpc>
                <a:spcPts val="5444"/>
              </a:lnSpc>
            </a:pPr>
            <a:r>
              <a:rPr lang="en-US" sz="2398">
                <a:solidFill>
                  <a:srgbClr val="000000"/>
                </a:solidFill>
                <a:latin typeface="Open Sauce"/>
              </a:rPr>
              <a:t>All you who wait for the Lord</a:t>
            </a:r>
          </a:p>
          <a:p>
            <a:pPr>
              <a:lnSpc>
                <a:spcPts val="5444"/>
              </a:lnSpc>
            </a:pPr>
            <a:r>
              <a:rPr lang="en-US" sz="2398">
                <a:solidFill>
                  <a:srgbClr val="000000"/>
                </a:solidFill>
                <a:latin typeface="Open Sauce"/>
              </a:rPr>
              <a:t>Take courage, all you who wait for the Lord</a:t>
            </a:r>
          </a:p>
          <a:p>
            <a:pPr>
              <a:lnSpc>
                <a:spcPts val="5444"/>
              </a:lnSpc>
            </a:pPr>
            <a:r>
              <a:rPr lang="en-US" sz="2398">
                <a:solidFill>
                  <a:srgbClr val="000000"/>
                </a:solidFill>
                <a:latin typeface="Open Sauce"/>
              </a:rPr>
              <a:t>Let your heart take courage, all you who wait for the Lord</a:t>
            </a:r>
          </a:p>
          <a:p>
            <a:pPr>
              <a:lnSpc>
                <a:spcPts val="5444"/>
              </a:lnSpc>
            </a:pPr>
            <a:r>
              <a:rPr lang="en-US" sz="2398">
                <a:solidFill>
                  <a:srgbClr val="000000"/>
                </a:solidFill>
                <a:latin typeface="Open Sauce"/>
              </a:rPr>
              <a:t>Be strong, and let your heart take courage, all you who wait for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1154469"/>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Collective Response</a:t>
            </a:r>
          </a:p>
        </p:txBody>
      </p:sp>
      <p:sp>
        <p:nvSpPr>
          <p:cNvPr id="9" name="TextBox 9"/>
          <p:cNvSpPr txBox="1"/>
          <p:nvPr/>
        </p:nvSpPr>
        <p:spPr>
          <a:xfrm>
            <a:off x="4317241" y="5762625"/>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Reader(s):</a:t>
            </a:r>
          </a:p>
        </p:txBody>
      </p:sp>
      <p:sp>
        <p:nvSpPr>
          <p:cNvPr id="10" name="TextBox 10"/>
          <p:cNvSpPr txBox="1"/>
          <p:nvPr/>
        </p:nvSpPr>
        <p:spPr>
          <a:xfrm>
            <a:off x="4241041" y="6320992"/>
            <a:ext cx="13018259" cy="2337318"/>
          </a:xfrm>
          <a:prstGeom prst="rect">
            <a:avLst/>
          </a:prstGeom>
        </p:spPr>
        <p:txBody>
          <a:bodyPr lIns="0" tIns="0" rIns="0" bIns="0" rtlCol="0" anchor="t">
            <a:spAutoFit/>
          </a:bodyPr>
          <a:lstStyle/>
          <a:p>
            <a:pPr>
              <a:lnSpc>
                <a:spcPts val="4796"/>
              </a:lnSpc>
            </a:pPr>
            <a:r>
              <a:rPr lang="en-US" sz="2398">
                <a:solidFill>
                  <a:srgbClr val="000000"/>
                </a:solidFill>
                <a:latin typeface="Open Sauce"/>
              </a:rPr>
              <a:t>God speaks to those who are: __________________</a:t>
            </a:r>
            <a:r>
              <a:rPr lang="en-US" sz="2398">
                <a:solidFill>
                  <a:srgbClr val="000000"/>
                </a:solidFill>
                <a:latin typeface="Open Sauce Bold Italics"/>
              </a:rPr>
              <a:t>(congregants respond aloud)</a:t>
            </a:r>
            <a:r>
              <a:rPr lang="en-US" sz="2398">
                <a:solidFill>
                  <a:srgbClr val="000000"/>
                </a:solidFill>
                <a:latin typeface="Open Sauce"/>
              </a:rPr>
              <a:t>.</a:t>
            </a:r>
          </a:p>
          <a:p>
            <a:pPr>
              <a:lnSpc>
                <a:spcPts val="4796"/>
              </a:lnSpc>
            </a:pPr>
            <a:r>
              <a:rPr lang="en-US" sz="2398">
                <a:solidFill>
                  <a:srgbClr val="000000"/>
                </a:solidFill>
                <a:latin typeface="Open Sauce"/>
              </a:rPr>
              <a:t>God works through those who are: _________________</a:t>
            </a:r>
            <a:r>
              <a:rPr lang="en-US" sz="2398">
                <a:solidFill>
                  <a:srgbClr val="000000"/>
                </a:solidFill>
                <a:latin typeface="Open Sauce Bold"/>
              </a:rPr>
              <a:t>_</a:t>
            </a:r>
            <a:r>
              <a:rPr lang="en-US" sz="2398">
                <a:solidFill>
                  <a:srgbClr val="000000"/>
                </a:solidFill>
                <a:latin typeface="Open Sauce Bold Italics"/>
              </a:rPr>
              <a:t>(congregants respond aloud</a:t>
            </a:r>
            <a:r>
              <a:rPr lang="en-US" sz="2398">
                <a:solidFill>
                  <a:srgbClr val="000000"/>
                </a:solidFill>
                <a:latin typeface="Open Sauce Bold"/>
              </a:rPr>
              <a:t>)</a:t>
            </a:r>
            <a:r>
              <a:rPr lang="en-US" sz="2398">
                <a:solidFill>
                  <a:srgbClr val="000000"/>
                </a:solidFill>
                <a:latin typeface="Open Sauce"/>
              </a:rPr>
              <a:t>.</a:t>
            </a:r>
          </a:p>
          <a:p>
            <a:pPr>
              <a:lnSpc>
                <a:spcPts val="4796"/>
              </a:lnSpc>
            </a:pPr>
            <a:r>
              <a:rPr lang="en-US" sz="2398">
                <a:solidFill>
                  <a:srgbClr val="000000"/>
                </a:solidFill>
                <a:latin typeface="Open Sauce"/>
              </a:rPr>
              <a:t>God is revealed (in/through): __________________</a:t>
            </a:r>
            <a:r>
              <a:rPr lang="en-US" sz="2398">
                <a:solidFill>
                  <a:srgbClr val="000000"/>
                </a:solidFill>
                <a:latin typeface="Open Sauce Bold Italics"/>
              </a:rPr>
              <a:t>(congregants respond aloud)</a:t>
            </a:r>
            <a:r>
              <a:rPr lang="en-US" sz="2398">
                <a:solidFill>
                  <a:srgbClr val="000000"/>
                </a:solidFill>
                <a:latin typeface="Open Sauce Bold"/>
              </a:rPr>
              <a:t>.</a:t>
            </a:r>
          </a:p>
          <a:p>
            <a:pPr>
              <a:lnSpc>
                <a:spcPts val="4796"/>
              </a:lnSpc>
            </a:pPr>
            <a:r>
              <a:rPr lang="en-US" sz="2398">
                <a:solidFill>
                  <a:srgbClr val="000000"/>
                </a:solidFill>
                <a:latin typeface="Open Sauce"/>
              </a:rPr>
              <a:t>God gives us courage when we are: __________________</a:t>
            </a:r>
            <a:r>
              <a:rPr lang="en-US" sz="2398">
                <a:solidFill>
                  <a:srgbClr val="000000"/>
                </a:solidFill>
                <a:latin typeface="Open Sauce Bold Italics"/>
              </a:rPr>
              <a:t>(congregants respond aloud)</a:t>
            </a:r>
            <a:r>
              <a:rPr lang="en-US" sz="2398">
                <a:solidFill>
                  <a:srgbClr val="000000"/>
                </a:solidFill>
                <a:latin typeface="Open Sauce"/>
              </a:rPr>
              <a:t>.</a:t>
            </a:r>
          </a:p>
        </p:txBody>
      </p:sp>
      <p:sp>
        <p:nvSpPr>
          <p:cNvPr id="11" name="TextBox 11"/>
          <p:cNvSpPr txBox="1"/>
          <p:nvPr/>
        </p:nvSpPr>
        <p:spPr>
          <a:xfrm>
            <a:off x="4317241" y="3484253"/>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Leader:</a:t>
            </a:r>
          </a:p>
        </p:txBody>
      </p:sp>
      <p:sp>
        <p:nvSpPr>
          <p:cNvPr id="12" name="TextBox 12"/>
          <p:cNvSpPr txBox="1"/>
          <p:nvPr/>
        </p:nvSpPr>
        <p:spPr>
          <a:xfrm>
            <a:off x="4317241" y="4318592"/>
            <a:ext cx="13018259" cy="824908"/>
          </a:xfrm>
          <a:prstGeom prst="rect">
            <a:avLst/>
          </a:prstGeom>
        </p:spPr>
        <p:txBody>
          <a:bodyPr lIns="0" tIns="0" rIns="0" bIns="0" rtlCol="0" anchor="t">
            <a:spAutoFit/>
          </a:bodyPr>
          <a:lstStyle/>
          <a:p>
            <a:pPr>
              <a:lnSpc>
                <a:spcPts val="3357"/>
              </a:lnSpc>
            </a:pPr>
            <a:r>
              <a:rPr lang="en-US" sz="2398">
                <a:solidFill>
                  <a:srgbClr val="000000"/>
                </a:solidFill>
                <a:latin typeface="Open Sauce"/>
              </a:rPr>
              <a:t>I invite you to choose and share out one of the responses you</a:t>
            </a:r>
          </a:p>
          <a:p>
            <a:pPr>
              <a:lnSpc>
                <a:spcPts val="3357"/>
              </a:lnSpc>
            </a:pPr>
            <a:r>
              <a:rPr lang="en-US" sz="2398">
                <a:solidFill>
                  <a:srgbClr val="000000"/>
                </a:solidFill>
                <a:latin typeface="Open Sauce"/>
              </a:rPr>
              <a:t>completed, as you feel so called.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1154469"/>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Collective Response</a:t>
            </a:r>
          </a:p>
        </p:txBody>
      </p:sp>
      <p:sp>
        <p:nvSpPr>
          <p:cNvPr id="9" name="TextBox 9"/>
          <p:cNvSpPr txBox="1"/>
          <p:nvPr/>
        </p:nvSpPr>
        <p:spPr>
          <a:xfrm>
            <a:off x="4241041" y="3329215"/>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Reader(s):</a:t>
            </a:r>
          </a:p>
        </p:txBody>
      </p:sp>
      <p:sp>
        <p:nvSpPr>
          <p:cNvPr id="10" name="TextBox 10"/>
          <p:cNvSpPr txBox="1"/>
          <p:nvPr/>
        </p:nvSpPr>
        <p:spPr>
          <a:xfrm>
            <a:off x="4241041" y="4230025"/>
            <a:ext cx="13018259" cy="3818532"/>
          </a:xfrm>
          <a:prstGeom prst="rect">
            <a:avLst/>
          </a:prstGeom>
        </p:spPr>
        <p:txBody>
          <a:bodyPr lIns="0" tIns="0" rIns="0" bIns="0" rtlCol="0" anchor="t">
            <a:spAutoFit/>
          </a:bodyPr>
          <a:lstStyle/>
          <a:p>
            <a:pPr>
              <a:lnSpc>
                <a:spcPts val="5132"/>
              </a:lnSpc>
            </a:pPr>
            <a:r>
              <a:rPr lang="en-US" sz="2398">
                <a:solidFill>
                  <a:srgbClr val="000000"/>
                </a:solidFill>
                <a:latin typeface="Open Sauce"/>
              </a:rPr>
              <a:t>Be strong, and let your heart take courage, all you who wait for the Lord</a:t>
            </a:r>
          </a:p>
          <a:p>
            <a:pPr>
              <a:lnSpc>
                <a:spcPts val="5132"/>
              </a:lnSpc>
            </a:pPr>
            <a:r>
              <a:rPr lang="en-US" sz="2398">
                <a:solidFill>
                  <a:srgbClr val="000000"/>
                </a:solidFill>
                <a:latin typeface="Open Sauce"/>
              </a:rPr>
              <a:t>Let your heart take courage, all you who wait for the Lord</a:t>
            </a:r>
          </a:p>
          <a:p>
            <a:pPr>
              <a:lnSpc>
                <a:spcPts val="5132"/>
              </a:lnSpc>
            </a:pPr>
            <a:r>
              <a:rPr lang="en-US" sz="2398">
                <a:solidFill>
                  <a:srgbClr val="000000"/>
                </a:solidFill>
                <a:latin typeface="Open Sauce"/>
              </a:rPr>
              <a:t>Take courage, all you who wait for the Lord</a:t>
            </a:r>
          </a:p>
          <a:p>
            <a:pPr>
              <a:lnSpc>
                <a:spcPts val="5132"/>
              </a:lnSpc>
            </a:pPr>
            <a:r>
              <a:rPr lang="en-US" sz="2398">
                <a:solidFill>
                  <a:srgbClr val="000000"/>
                </a:solidFill>
                <a:latin typeface="Open Sauce"/>
              </a:rPr>
              <a:t>All you who wait for the Lord</a:t>
            </a:r>
          </a:p>
          <a:p>
            <a:pPr>
              <a:lnSpc>
                <a:spcPts val="5132"/>
              </a:lnSpc>
            </a:pPr>
            <a:r>
              <a:rPr lang="en-US" sz="2398">
                <a:solidFill>
                  <a:srgbClr val="000000"/>
                </a:solidFill>
                <a:latin typeface="Open Sauce"/>
              </a:rPr>
              <a:t>Wait for the Lord</a:t>
            </a:r>
          </a:p>
          <a:p>
            <a:pPr>
              <a:lnSpc>
                <a:spcPts val="5132"/>
              </a:lnSpc>
            </a:pPr>
            <a:r>
              <a:rPr lang="en-US" sz="2398">
                <a:solidFill>
                  <a:srgbClr val="000000"/>
                </a:solidFill>
                <a:latin typeface="Open Sauce"/>
              </a:rPr>
              <a:t>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3534622"/>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Choose a song as a closing song and add the title on the next slide. For a virtual adaptation, you might choose a song video.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
        <p:nvSpPr>
          <p:cNvPr id="8" name="TextBox 8"/>
          <p:cNvSpPr txBox="1"/>
          <p:nvPr/>
        </p:nvSpPr>
        <p:spPr>
          <a:xfrm>
            <a:off x="5077659" y="4194175"/>
            <a:ext cx="12475009"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[Title of Closing Song]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2343997"/>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Extinguish the candles and read this benediction as the smoke drifts upward.)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1154469"/>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Benediction</a:t>
            </a:r>
          </a:p>
        </p:txBody>
      </p:sp>
      <p:sp>
        <p:nvSpPr>
          <p:cNvPr id="9" name="TextBox 9"/>
          <p:cNvSpPr txBox="1"/>
          <p:nvPr/>
        </p:nvSpPr>
        <p:spPr>
          <a:xfrm>
            <a:off x="4241041" y="3370629"/>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Leader:</a:t>
            </a:r>
          </a:p>
        </p:txBody>
      </p:sp>
      <p:sp>
        <p:nvSpPr>
          <p:cNvPr id="10" name="TextBox 10"/>
          <p:cNvSpPr txBox="1"/>
          <p:nvPr/>
        </p:nvSpPr>
        <p:spPr>
          <a:xfrm>
            <a:off x="4241041" y="4321233"/>
            <a:ext cx="13018259" cy="3326053"/>
          </a:xfrm>
          <a:prstGeom prst="rect">
            <a:avLst/>
          </a:prstGeom>
        </p:spPr>
        <p:txBody>
          <a:bodyPr lIns="0" tIns="0" rIns="0" bIns="0" rtlCol="0" anchor="t">
            <a:spAutoFit/>
          </a:bodyPr>
          <a:lstStyle/>
          <a:p>
            <a:pPr>
              <a:lnSpc>
                <a:spcPts val="4436"/>
              </a:lnSpc>
            </a:pPr>
            <a:r>
              <a:rPr lang="en-US" sz="2398">
                <a:solidFill>
                  <a:srgbClr val="000000"/>
                </a:solidFill>
                <a:latin typeface="Open Sauce"/>
              </a:rPr>
              <a:t>God has called us to move forward together through a time of uncertainty.</a:t>
            </a:r>
          </a:p>
          <a:p>
            <a:pPr>
              <a:lnSpc>
                <a:spcPts val="4436"/>
              </a:lnSpc>
            </a:pPr>
            <a:r>
              <a:rPr lang="en-US" sz="2398">
                <a:solidFill>
                  <a:srgbClr val="000000"/>
                </a:solidFill>
                <a:latin typeface="Open Sauce"/>
              </a:rPr>
              <a:t>We have gathered together, laughed together, felt frustrated</a:t>
            </a:r>
          </a:p>
          <a:p>
            <a:pPr>
              <a:lnSpc>
                <a:spcPts val="4436"/>
              </a:lnSpc>
            </a:pPr>
            <a:r>
              <a:rPr lang="en-US" sz="2398">
                <a:solidFill>
                  <a:srgbClr val="000000"/>
                </a:solidFill>
                <a:latin typeface="Open Sauce"/>
              </a:rPr>
              <a:t>together, and have made a decision together. God called us as a community,</a:t>
            </a:r>
          </a:p>
          <a:p>
            <a:pPr>
              <a:lnSpc>
                <a:spcPts val="4436"/>
              </a:lnSpc>
            </a:pPr>
            <a:r>
              <a:rPr lang="en-US" sz="2398">
                <a:solidFill>
                  <a:srgbClr val="000000"/>
                </a:solidFill>
                <a:latin typeface="Open Sauce"/>
              </a:rPr>
              <a:t>and as a community we have responded. The transition of</a:t>
            </a:r>
          </a:p>
          <a:p>
            <a:pPr>
              <a:lnSpc>
                <a:spcPts val="4436"/>
              </a:lnSpc>
            </a:pPr>
            <a:r>
              <a:rPr lang="en-US" sz="2398">
                <a:solidFill>
                  <a:srgbClr val="000000"/>
                </a:solidFill>
                <a:latin typeface="Open Sauce"/>
              </a:rPr>
              <a:t>endings is sometimes hard. It is inevitable that things will end, but</a:t>
            </a:r>
          </a:p>
          <a:p>
            <a:pPr>
              <a:lnSpc>
                <a:spcPts val="4436"/>
              </a:lnSpc>
            </a:pPr>
            <a:r>
              <a:rPr lang="en-US" sz="2398">
                <a:solidFill>
                  <a:srgbClr val="000000"/>
                </a:solidFill>
                <a:latin typeface="Open Sauce"/>
              </a:rPr>
              <a:t>the Holy Spirit is still in the midst.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TextBox 4"/>
          <p:cNvSpPr txBox="1"/>
          <p:nvPr/>
        </p:nvSpPr>
        <p:spPr>
          <a:xfrm>
            <a:off x="6632052" y="4194175"/>
            <a:ext cx="5023897"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Gathering</a:t>
            </a:r>
          </a:p>
        </p:txBody>
      </p:sp>
      <p:sp>
        <p:nvSpPr>
          <p:cNvPr id="5" name="Freeform 5"/>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6" name="TextBox 6"/>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7" name="TextBox 7"/>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8" name="TextBox 8"/>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5915872"/>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Before the proclamation, the worship leader should light a candle for all to see. For the virtual adaptation, invite participants to light a candle and keep it near them during the service.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
        <p:nvSpPr>
          <p:cNvPr id="8" name="TextBox 8"/>
          <p:cNvSpPr txBox="1"/>
          <p:nvPr/>
        </p:nvSpPr>
        <p:spPr>
          <a:xfrm>
            <a:off x="6632052" y="4194175"/>
            <a:ext cx="6897932"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Proclamation</a:t>
            </a:r>
          </a:p>
        </p:txBody>
      </p:sp>
      <p:sp>
        <p:nvSpPr>
          <p:cNvPr id="9" name="TextBox 9"/>
          <p:cNvSpPr txBox="1"/>
          <p:nvPr/>
        </p:nvSpPr>
        <p:spPr>
          <a:xfrm>
            <a:off x="6632052" y="6350447"/>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Leader:</a:t>
            </a:r>
          </a:p>
        </p:txBody>
      </p:sp>
      <p:sp>
        <p:nvSpPr>
          <p:cNvPr id="10" name="TextBox 10"/>
          <p:cNvSpPr txBox="1"/>
          <p:nvPr/>
        </p:nvSpPr>
        <p:spPr>
          <a:xfrm>
            <a:off x="6632052" y="7259767"/>
            <a:ext cx="10231978" cy="410372"/>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Breathe in and know that God is in this space.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3534622"/>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Before the call to worship you should invite a Reader or Readers to participate in the service where indicated.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838200"/>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Responsive Call to Worship</a:t>
            </a:r>
          </a:p>
        </p:txBody>
      </p:sp>
      <p:sp>
        <p:nvSpPr>
          <p:cNvPr id="9" name="TextBox 9"/>
          <p:cNvSpPr txBox="1"/>
          <p:nvPr/>
        </p:nvSpPr>
        <p:spPr>
          <a:xfrm>
            <a:off x="4241041" y="2994472"/>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Leader:</a:t>
            </a:r>
          </a:p>
        </p:txBody>
      </p:sp>
      <p:sp>
        <p:nvSpPr>
          <p:cNvPr id="10" name="TextBox 10"/>
          <p:cNvSpPr txBox="1"/>
          <p:nvPr/>
        </p:nvSpPr>
        <p:spPr>
          <a:xfrm>
            <a:off x="4241041" y="3903792"/>
            <a:ext cx="10231978" cy="410372"/>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Please join us in a call to worship.</a:t>
            </a:r>
          </a:p>
        </p:txBody>
      </p:sp>
      <p:sp>
        <p:nvSpPr>
          <p:cNvPr id="11" name="TextBox 11"/>
          <p:cNvSpPr txBox="1"/>
          <p:nvPr/>
        </p:nvSpPr>
        <p:spPr>
          <a:xfrm>
            <a:off x="4241041" y="4676114"/>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a:rPr>
              <a:t>People:</a:t>
            </a:r>
          </a:p>
        </p:txBody>
      </p:sp>
      <p:sp>
        <p:nvSpPr>
          <p:cNvPr id="12" name="TextBox 12"/>
          <p:cNvSpPr txBox="1"/>
          <p:nvPr/>
        </p:nvSpPr>
        <p:spPr>
          <a:xfrm>
            <a:off x="4241041" y="5585434"/>
            <a:ext cx="10231978" cy="405808"/>
          </a:xfrm>
          <a:prstGeom prst="rect">
            <a:avLst/>
          </a:prstGeom>
        </p:spPr>
        <p:txBody>
          <a:bodyPr lIns="0" tIns="0" rIns="0" bIns="0" rtlCol="0" anchor="t">
            <a:spAutoFit/>
          </a:bodyPr>
          <a:lstStyle/>
          <a:p>
            <a:pPr>
              <a:lnSpc>
                <a:spcPts val="3357"/>
              </a:lnSpc>
            </a:pPr>
            <a:r>
              <a:rPr lang="en-US" sz="2398">
                <a:solidFill>
                  <a:srgbClr val="000000"/>
                </a:solidFill>
                <a:latin typeface="Open Sauce Bold"/>
              </a:rPr>
              <a:t>Breathe on me, breath of God.</a:t>
            </a:r>
          </a:p>
        </p:txBody>
      </p:sp>
      <p:sp>
        <p:nvSpPr>
          <p:cNvPr id="13" name="TextBox 13"/>
          <p:cNvSpPr txBox="1"/>
          <p:nvPr/>
        </p:nvSpPr>
        <p:spPr>
          <a:xfrm>
            <a:off x="4241041" y="6353192"/>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Reader:</a:t>
            </a:r>
          </a:p>
        </p:txBody>
      </p:sp>
      <p:sp>
        <p:nvSpPr>
          <p:cNvPr id="14" name="TextBox 14"/>
          <p:cNvSpPr txBox="1"/>
          <p:nvPr/>
        </p:nvSpPr>
        <p:spPr>
          <a:xfrm>
            <a:off x="4241041" y="7262512"/>
            <a:ext cx="13018259" cy="1257701"/>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We acknowledge the journey that has brought us here, a journey of struggle and of grace. Your spirit has been ever-present, just as we have strived to be present with one another. Let us feel that presence in this moment.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241041" y="838200"/>
            <a:ext cx="13658745" cy="1708151"/>
          </a:xfrm>
          <a:prstGeom prst="rect">
            <a:avLst/>
          </a:prstGeom>
        </p:spPr>
        <p:txBody>
          <a:bodyPr lIns="0" tIns="0" rIns="0" bIns="0" rtlCol="0" anchor="t">
            <a:spAutoFit/>
          </a:bodyPr>
          <a:lstStyle/>
          <a:p>
            <a:pPr>
              <a:lnSpc>
                <a:spcPts val="13999"/>
              </a:lnSpc>
              <a:spcBef>
                <a:spcPct val="0"/>
              </a:spcBef>
            </a:pPr>
            <a:r>
              <a:rPr lang="en-US" sz="9999">
                <a:solidFill>
                  <a:srgbClr val="545454"/>
                </a:solidFill>
                <a:latin typeface="Antonio Bold"/>
              </a:rPr>
              <a:t>Responsive Call to Worship</a:t>
            </a:r>
          </a:p>
        </p:txBody>
      </p:sp>
      <p:sp>
        <p:nvSpPr>
          <p:cNvPr id="9" name="TextBox 9"/>
          <p:cNvSpPr txBox="1"/>
          <p:nvPr/>
        </p:nvSpPr>
        <p:spPr>
          <a:xfrm>
            <a:off x="4241041" y="3192876"/>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Bold"/>
              </a:rPr>
              <a:t>People:</a:t>
            </a:r>
          </a:p>
        </p:txBody>
      </p:sp>
      <p:sp>
        <p:nvSpPr>
          <p:cNvPr id="10" name="TextBox 10"/>
          <p:cNvSpPr txBox="1"/>
          <p:nvPr/>
        </p:nvSpPr>
        <p:spPr>
          <a:xfrm>
            <a:off x="4241041" y="4102196"/>
            <a:ext cx="10231978" cy="405808"/>
          </a:xfrm>
          <a:prstGeom prst="rect">
            <a:avLst/>
          </a:prstGeom>
        </p:spPr>
        <p:txBody>
          <a:bodyPr lIns="0" tIns="0" rIns="0" bIns="0" rtlCol="0" anchor="t">
            <a:spAutoFit/>
          </a:bodyPr>
          <a:lstStyle/>
          <a:p>
            <a:pPr>
              <a:lnSpc>
                <a:spcPts val="3357"/>
              </a:lnSpc>
            </a:pPr>
            <a:r>
              <a:rPr lang="en-US" sz="2398">
                <a:solidFill>
                  <a:srgbClr val="000000"/>
                </a:solidFill>
                <a:latin typeface="Open Sauce Bold"/>
              </a:rPr>
              <a:t>Breathe on me, breath of God.</a:t>
            </a:r>
          </a:p>
        </p:txBody>
      </p:sp>
      <p:sp>
        <p:nvSpPr>
          <p:cNvPr id="11" name="TextBox 11"/>
          <p:cNvSpPr txBox="1"/>
          <p:nvPr/>
        </p:nvSpPr>
        <p:spPr>
          <a:xfrm>
            <a:off x="4241041" y="4869954"/>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Reader:</a:t>
            </a:r>
          </a:p>
        </p:txBody>
      </p:sp>
      <p:sp>
        <p:nvSpPr>
          <p:cNvPr id="12" name="TextBox 12"/>
          <p:cNvSpPr txBox="1"/>
          <p:nvPr/>
        </p:nvSpPr>
        <p:spPr>
          <a:xfrm>
            <a:off x="4241041" y="5779274"/>
            <a:ext cx="13018259" cy="1257701"/>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We have sought to understand, as well as to be understood. You have given us strength to be honest with ourselves and one another. Continue to uplift us with a spirit of clarity and kindness.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3075</Words>
  <Application>Microsoft Macintosh PowerPoint</Application>
  <PresentationFormat>Custom</PresentationFormat>
  <Paragraphs>272</Paragraphs>
  <Slides>36</Slides>
  <Notes>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36</vt:i4>
      </vt:variant>
    </vt:vector>
  </HeadingPairs>
  <TitlesOfParts>
    <vt:vector size="50" baseType="lpstr">
      <vt:lpstr>Open Sauce Italics</vt:lpstr>
      <vt:lpstr>Public Sans</vt:lpstr>
      <vt:lpstr>Public Sans Bold</vt:lpstr>
      <vt:lpstr>Open Sauce</vt:lpstr>
      <vt:lpstr>Antonio Bold Italics</vt:lpstr>
      <vt:lpstr>Open Sauce Bold</vt:lpstr>
      <vt:lpstr>Calibri</vt:lpstr>
      <vt:lpstr>Antonio</vt:lpstr>
      <vt:lpstr>Open Sauce Light Italics</vt:lpstr>
      <vt:lpstr>Arial</vt:lpstr>
      <vt:lpstr>Open Sauce Bold Italics</vt:lpstr>
      <vt:lpstr>Antonio Bold</vt:lpstr>
      <vt:lpstr>Open Sauce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Calm Module Four</dc:title>
  <cp:lastModifiedBy>Johnston, Katherine</cp:lastModifiedBy>
  <cp:revision>1</cp:revision>
  <dcterms:created xsi:type="dcterms:W3CDTF">2006-08-16T00:00:00Z</dcterms:created>
  <dcterms:modified xsi:type="dcterms:W3CDTF">2024-02-22T17:39:05Z</dcterms:modified>
  <dc:identifier>DAFpqtJMeoU</dc:identifier>
</cp:coreProperties>
</file>