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8288000" cy="10287000"/>
  <p:notesSz cx="6858000" cy="9144000"/>
  <p:embeddedFontLst>
    <p:embeddedFont>
      <p:font typeface="Antonio" panose="02000503000000000000" pitchFamily="2" charset="77"/>
      <p:regular r:id="rId44"/>
    </p:embeddedFont>
    <p:embeddedFont>
      <p:font typeface="Antonio Bold" panose="02000803000000000000" pitchFamily="2" charset="77"/>
      <p:regular r:id="rId45"/>
    </p:embeddedFont>
    <p:embeddedFont>
      <p:font typeface="Antonio Italics" panose="02000503000000000000" pitchFamily="2" charset="77"/>
      <p:regular r:id="rId46"/>
    </p:embeddedFont>
    <p:embeddedFont>
      <p:font typeface="Open Sauce" pitchFamily="2" charset="77"/>
      <p:regular r:id="rId47"/>
    </p:embeddedFont>
    <p:embeddedFont>
      <p:font typeface="Open Sauce Italics" pitchFamily="2" charset="77"/>
      <p:regular r:id="rId48"/>
    </p:embeddedFont>
    <p:embeddedFont>
      <p:font typeface="Open Sauce Light" pitchFamily="2" charset="77"/>
      <p:regular r:id="rId49"/>
    </p:embeddedFont>
    <p:embeddedFont>
      <p:font typeface="Open Sauce Light Italics" pitchFamily="2" charset="77"/>
      <p:regular r:id="rId50"/>
    </p:embeddedFont>
    <p:embeddedFont>
      <p:font typeface="Public Sans" pitchFamily="2" charset="77"/>
      <p:regular r:id="rId51"/>
    </p:embeddedFont>
    <p:embeddedFont>
      <p:font typeface="Public Sans Bold" pitchFamily="2" charset="77"/>
      <p:regular r:id="rId5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74" autoAdjust="0"/>
  </p:normalViewPr>
  <p:slideViewPr>
    <p:cSldViewPr>
      <p:cViewPr varScale="1">
        <p:scale>
          <a:sx n="82" d="100"/>
          <a:sy n="82" d="100"/>
        </p:scale>
        <p:origin x="66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22.02.2024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2/22/24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2/22/24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docs.google.com/forms/d/1_CxueveiWDisHNttOLsassw1ViBS904cRFKaqT6Gt54/template/preview"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vDmrS3ts0B0"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AxB9VH3cCN4" TargetMode="External"/><Relationship Id="rId2" Type="http://schemas.openxmlformats.org/officeDocument/2006/relationships/hyperlink" Target="https://www.menti.com/alaxenu79rn1"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s://docs.google.com/forms/d/1_CxueveiWDisHNttOLsassw1ViBS904cRFKaqT6Gt54/template/preview"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52447" y="4151629"/>
            <a:ext cx="10587398" cy="1783716"/>
          </a:xfrm>
          <a:prstGeom prst="rect">
            <a:avLst/>
          </a:prstGeom>
        </p:spPr>
        <p:txBody>
          <a:bodyPr lIns="0" tIns="0" rIns="0" bIns="0" rtlCol="0" anchor="t">
            <a:spAutoFit/>
          </a:bodyPr>
          <a:lstStyle/>
          <a:p>
            <a:pPr>
              <a:lnSpc>
                <a:spcPts val="14559"/>
              </a:lnSpc>
              <a:spcBef>
                <a:spcPct val="0"/>
              </a:spcBef>
            </a:pPr>
            <a:r>
              <a:rPr lang="en-US" sz="10399">
                <a:solidFill>
                  <a:srgbClr val="545454"/>
                </a:solidFill>
                <a:latin typeface="Antonio Bold"/>
              </a:rPr>
              <a:t>Using this template</a:t>
            </a:r>
          </a:p>
        </p:txBody>
      </p:sp>
      <p:sp>
        <p:nvSpPr>
          <p:cNvPr id="3" name="TextBox 3"/>
          <p:cNvSpPr txBox="1"/>
          <p:nvPr/>
        </p:nvSpPr>
        <p:spPr>
          <a:xfrm>
            <a:off x="6052447" y="5887721"/>
            <a:ext cx="10587398" cy="824908"/>
          </a:xfrm>
          <a:prstGeom prst="rect">
            <a:avLst/>
          </a:prstGeom>
        </p:spPr>
        <p:txBody>
          <a:bodyPr lIns="0" tIns="0" rIns="0" bIns="0" rtlCol="0" anchor="t">
            <a:spAutoFit/>
          </a:bodyPr>
          <a:lstStyle/>
          <a:p>
            <a:pPr marL="517794" lvl="1" indent="-258897">
              <a:lnSpc>
                <a:spcPts val="3357"/>
              </a:lnSpc>
              <a:buFont typeface="Arial"/>
              <a:buChar char="•"/>
            </a:pPr>
            <a:r>
              <a:rPr lang="en-US" sz="2398">
                <a:solidFill>
                  <a:srgbClr val="000000"/>
                </a:solidFill>
                <a:latin typeface="Open Sauce"/>
              </a:rPr>
              <a:t>The white slides will have notes and links for you to use.</a:t>
            </a:r>
          </a:p>
          <a:p>
            <a:pPr marL="517794" lvl="1" indent="-258897">
              <a:lnSpc>
                <a:spcPts val="3357"/>
              </a:lnSpc>
              <a:buFont typeface="Arial"/>
              <a:buChar char="•"/>
            </a:pPr>
            <a:r>
              <a:rPr lang="en-US" sz="2398">
                <a:solidFill>
                  <a:srgbClr val="000000"/>
                </a:solidFill>
                <a:latin typeface="Open Sauce"/>
              </a:rPr>
              <a:t>Delete all the white slides before using this template.</a:t>
            </a:r>
          </a:p>
        </p:txBody>
      </p:sp>
      <p:sp>
        <p:nvSpPr>
          <p:cNvPr id="4" name="TextBox 4"/>
          <p:cNvSpPr txBox="1"/>
          <p:nvPr/>
        </p:nvSpPr>
        <p:spPr>
          <a:xfrm>
            <a:off x="6052447" y="3740936"/>
            <a:ext cx="10587398"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Welcome!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TextBox 2"/>
          <p:cNvSpPr txBox="1"/>
          <p:nvPr/>
        </p:nvSpPr>
        <p:spPr>
          <a:xfrm>
            <a:off x="5353148" y="1546809"/>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Ranked-Choice Voting</a:t>
            </a:r>
          </a:p>
        </p:txBody>
      </p:sp>
      <p:sp>
        <p:nvSpPr>
          <p:cNvPr id="3" name="TextBox 3"/>
          <p:cNvSpPr txBox="1"/>
          <p:nvPr/>
        </p:nvSpPr>
        <p:spPr>
          <a:xfrm>
            <a:off x="5353148" y="2773668"/>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Directions</a:t>
            </a:r>
          </a:p>
        </p:txBody>
      </p:sp>
      <p:sp>
        <p:nvSpPr>
          <p:cNvPr id="4" name="TextBox 4"/>
          <p:cNvSpPr txBox="1"/>
          <p:nvPr/>
        </p:nvSpPr>
        <p:spPr>
          <a:xfrm>
            <a:off x="5410298" y="3497818"/>
            <a:ext cx="10231978" cy="5015475"/>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As you follow the prayer walk path through the different prayer stations, you will also encounter stations set up to indicate your feelings towards our potential paths forward.</a:t>
            </a:r>
          </a:p>
          <a:p>
            <a:pPr>
              <a:lnSpc>
                <a:spcPts val="3357"/>
              </a:lnSpc>
            </a:pPr>
            <a:endParaRPr lang="en-US" sz="2398">
              <a:solidFill>
                <a:srgbClr val="000000"/>
              </a:solidFill>
              <a:latin typeface="Open Sauce Light"/>
            </a:endParaRPr>
          </a:p>
          <a:p>
            <a:pPr>
              <a:lnSpc>
                <a:spcPts val="3357"/>
              </a:lnSpc>
            </a:pPr>
            <a:r>
              <a:rPr lang="en-US" sz="2398">
                <a:solidFill>
                  <a:srgbClr val="000000"/>
                </a:solidFill>
                <a:latin typeface="Open Sauce Light"/>
              </a:rPr>
              <a:t>Use the tokens you were given to indicate your preference.</a:t>
            </a:r>
          </a:p>
          <a:p>
            <a:pPr>
              <a:lnSpc>
                <a:spcPts val="3357"/>
              </a:lnSpc>
            </a:pPr>
            <a:r>
              <a:rPr lang="en-US" sz="2398">
                <a:solidFill>
                  <a:srgbClr val="000000"/>
                </a:solidFill>
                <a:latin typeface="Open Sauce Light"/>
              </a:rPr>
              <a:t> </a:t>
            </a:r>
          </a:p>
          <a:p>
            <a:pPr>
              <a:lnSpc>
                <a:spcPts val="3357"/>
              </a:lnSpc>
            </a:pPr>
            <a:r>
              <a:rPr lang="en-US" sz="2398">
                <a:solidFill>
                  <a:srgbClr val="000000"/>
                </a:solidFill>
                <a:latin typeface="Open Sauce Light"/>
              </a:rPr>
              <a:t>Select one of the following statements for each option.</a:t>
            </a:r>
          </a:p>
          <a:p>
            <a:pPr marL="517794" lvl="1" indent="-258897">
              <a:lnSpc>
                <a:spcPts val="3357"/>
              </a:lnSpc>
              <a:buFont typeface="Arial"/>
              <a:buChar char="•"/>
            </a:pPr>
            <a:r>
              <a:rPr lang="en-US" sz="2398">
                <a:solidFill>
                  <a:srgbClr val="000000"/>
                </a:solidFill>
                <a:latin typeface="Open Sauce Light"/>
              </a:rPr>
              <a:t> "I strongly agree with the path forward."</a:t>
            </a:r>
          </a:p>
          <a:p>
            <a:pPr marL="517794" lvl="1" indent="-258897">
              <a:lnSpc>
                <a:spcPts val="3357"/>
              </a:lnSpc>
              <a:buFont typeface="Arial"/>
              <a:buChar char="•"/>
            </a:pPr>
            <a:r>
              <a:rPr lang="en-US" sz="2398">
                <a:solidFill>
                  <a:srgbClr val="000000"/>
                </a:solidFill>
                <a:latin typeface="Open Sauce Light"/>
              </a:rPr>
              <a:t>"I agree with this path forward."</a:t>
            </a:r>
          </a:p>
          <a:p>
            <a:pPr marL="517794" lvl="1" indent="-258897">
              <a:lnSpc>
                <a:spcPts val="3357"/>
              </a:lnSpc>
              <a:buFont typeface="Arial"/>
              <a:buChar char="•"/>
            </a:pPr>
            <a:r>
              <a:rPr lang="en-US" sz="2398">
                <a:solidFill>
                  <a:srgbClr val="000000"/>
                </a:solidFill>
                <a:latin typeface="Open Sauce Light"/>
              </a:rPr>
              <a:t>"I am neutral towards this path forward."</a:t>
            </a:r>
          </a:p>
          <a:p>
            <a:pPr marL="517794" lvl="1" indent="-258897">
              <a:lnSpc>
                <a:spcPts val="3357"/>
              </a:lnSpc>
              <a:buFont typeface="Arial"/>
              <a:buChar char="•"/>
            </a:pPr>
            <a:r>
              <a:rPr lang="en-US" sz="2398">
                <a:solidFill>
                  <a:srgbClr val="000000"/>
                </a:solidFill>
                <a:latin typeface="Open Sauce Light"/>
              </a:rPr>
              <a:t>"I disagree with this path forward."</a:t>
            </a:r>
          </a:p>
          <a:p>
            <a:pPr marL="517794" lvl="1" indent="-258897">
              <a:lnSpc>
                <a:spcPts val="3357"/>
              </a:lnSpc>
              <a:buFont typeface="Arial"/>
              <a:buChar char="•"/>
            </a:pPr>
            <a:r>
              <a:rPr lang="en-US" sz="2398">
                <a:solidFill>
                  <a:srgbClr val="000000"/>
                </a:solidFill>
                <a:latin typeface="Open Sauce Light"/>
              </a:rPr>
              <a:t>"I strongly disagree with this path forward."</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9" name="Group 9"/>
          <p:cNvGrpSpPr>
            <a:grpSpLocks noChangeAspect="1"/>
          </p:cNvGrpSpPr>
          <p:nvPr/>
        </p:nvGrpSpPr>
        <p:grpSpPr>
          <a:xfrm>
            <a:off x="-8720462" y="-280343"/>
            <a:ext cx="10847730" cy="10847687"/>
            <a:chOff x="0" y="0"/>
            <a:chExt cx="6350000" cy="6349975"/>
          </a:xfrm>
        </p:grpSpPr>
        <p:sp>
          <p:nvSpPr>
            <p:cNvPr id="10" name="Freeform 10"/>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7106497"/>
          </a:xfrm>
          <a:prstGeom prst="rect">
            <a:avLst/>
          </a:prstGeom>
        </p:spPr>
        <p:txBody>
          <a:bodyPr lIns="0" tIns="0" rIns="0" bIns="0" rtlCol="0" anchor="t">
            <a:spAutoFit/>
          </a:bodyPr>
          <a:lstStyle/>
          <a:p>
            <a:pPr>
              <a:lnSpc>
                <a:spcPts val="9403"/>
              </a:lnSpc>
            </a:pPr>
            <a:r>
              <a:rPr lang="en-US" sz="6716">
                <a:solidFill>
                  <a:srgbClr val="545454"/>
                </a:solidFill>
                <a:latin typeface="Antonio Bold"/>
              </a:rPr>
              <a:t>You can find the prayer walk instructions for an in-person event here:</a:t>
            </a:r>
          </a:p>
          <a:p>
            <a:pPr>
              <a:lnSpc>
                <a:spcPts val="9403"/>
              </a:lnSpc>
            </a:pPr>
            <a:r>
              <a:rPr lang="en-US" sz="6716">
                <a:solidFill>
                  <a:srgbClr val="FFDE59"/>
                </a:solidFill>
                <a:latin typeface="Antonio Bold"/>
              </a:rPr>
              <a:t>[insert abingdon landing page]</a:t>
            </a:r>
          </a:p>
          <a:p>
            <a:pPr>
              <a:lnSpc>
                <a:spcPts val="9403"/>
              </a:lnSpc>
            </a:pPr>
            <a:endParaRPr lang="en-US" sz="6716">
              <a:solidFill>
                <a:srgbClr val="FFDE59"/>
              </a:solidFill>
              <a:latin typeface="Antonio Bold"/>
            </a:endParaRPr>
          </a:p>
          <a:p>
            <a:pPr>
              <a:lnSpc>
                <a:spcPts val="9403"/>
              </a:lnSpc>
            </a:pPr>
            <a:endParaRPr lang="en-US" sz="6716">
              <a:solidFill>
                <a:srgbClr val="FFDE59"/>
              </a:solidFill>
              <a:latin typeface="Antonio Bold"/>
            </a:endParaRPr>
          </a:p>
          <a:p>
            <a:pPr>
              <a:lnSpc>
                <a:spcPts val="9403"/>
              </a:lnSpc>
              <a:spcBef>
                <a:spcPct val="0"/>
              </a:spcBef>
            </a:pPr>
            <a:endParaRPr lang="en-US" sz="6716">
              <a:solidFill>
                <a:srgbClr val="FFDE59"/>
              </a:solidFill>
              <a:latin typeface="Antonio Bo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203286" y="3709613"/>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Guided Prayer Walk</a:t>
            </a:r>
          </a:p>
        </p:txBody>
      </p:sp>
      <p:sp>
        <p:nvSpPr>
          <p:cNvPr id="5" name="TextBox 5"/>
          <p:cNvSpPr txBox="1"/>
          <p:nvPr/>
        </p:nvSpPr>
        <p:spPr>
          <a:xfrm>
            <a:off x="5208850" y="6076329"/>
            <a:ext cx="10329426" cy="405772"/>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Please vote, at a time you determine, during the prayer walk.</a:t>
            </a:r>
          </a:p>
        </p:txBody>
      </p:sp>
      <p:sp>
        <p:nvSpPr>
          <p:cNvPr id="6" name="TextBox 6"/>
          <p:cNvSpPr txBox="1"/>
          <p:nvPr/>
        </p:nvSpPr>
        <p:spPr>
          <a:xfrm>
            <a:off x="5203286" y="4945997"/>
            <a:ext cx="10646003"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Reflective quite time during the voting process</a:t>
            </a:r>
          </a:p>
        </p:txBody>
      </p:sp>
      <p:sp>
        <p:nvSpPr>
          <p:cNvPr id="7" name="Freeform 7"/>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TextBox 2"/>
          <p:cNvSpPr txBox="1"/>
          <p:nvPr/>
        </p:nvSpPr>
        <p:spPr>
          <a:xfrm>
            <a:off x="5353148" y="2562819"/>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Results</a:t>
            </a:r>
          </a:p>
        </p:txBody>
      </p:sp>
      <p:sp>
        <p:nvSpPr>
          <p:cNvPr id="3" name="TextBox 3"/>
          <p:cNvSpPr txBox="1"/>
          <p:nvPr/>
        </p:nvSpPr>
        <p:spPr>
          <a:xfrm>
            <a:off x="5353148" y="3799203"/>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Please hold your comments and reactions</a:t>
            </a:r>
          </a:p>
        </p:txBody>
      </p:sp>
      <p:sp>
        <p:nvSpPr>
          <p:cNvPr id="4" name="TextBox 4"/>
          <p:cNvSpPr txBox="1"/>
          <p:nvPr/>
        </p:nvSpPr>
        <p:spPr>
          <a:xfrm>
            <a:off x="5353148" y="5076825"/>
            <a:ext cx="10231978" cy="1334088"/>
          </a:xfrm>
          <a:prstGeom prst="rect">
            <a:avLst/>
          </a:prstGeom>
        </p:spPr>
        <p:txBody>
          <a:bodyPr lIns="0" tIns="0" rIns="0" bIns="0" rtlCol="0" anchor="t">
            <a:spAutoFit/>
          </a:bodyPr>
          <a:lstStyle/>
          <a:p>
            <a:pPr>
              <a:lnSpc>
                <a:spcPts val="3917"/>
              </a:lnSpc>
            </a:pPr>
            <a:r>
              <a:rPr lang="en-US" sz="2798">
                <a:solidFill>
                  <a:srgbClr val="000000"/>
                </a:solidFill>
                <a:latin typeface="Open Sauce"/>
              </a:rPr>
              <a:t>The path forward chosen is  ____________.</a:t>
            </a:r>
          </a:p>
          <a:p>
            <a:pPr>
              <a:lnSpc>
                <a:spcPts val="3357"/>
              </a:lnSpc>
            </a:pPr>
            <a:endParaRPr lang="en-US" sz="2798">
              <a:solidFill>
                <a:srgbClr val="000000"/>
              </a:solidFill>
              <a:latin typeface="Open Sauce"/>
            </a:endParaRPr>
          </a:p>
          <a:p>
            <a:pPr>
              <a:lnSpc>
                <a:spcPts val="3357"/>
              </a:lnSpc>
            </a:pPr>
            <a:r>
              <a:rPr lang="en-US" sz="2398">
                <a:solidFill>
                  <a:srgbClr val="000000"/>
                </a:solidFill>
                <a:latin typeface="Open Sauce"/>
              </a:rPr>
              <a:t>[Add the results here]</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9" name="Group 9"/>
          <p:cNvGrpSpPr>
            <a:grpSpLocks noChangeAspect="1"/>
          </p:cNvGrpSpPr>
          <p:nvPr/>
        </p:nvGrpSpPr>
        <p:grpSpPr>
          <a:xfrm>
            <a:off x="-8720462" y="-280343"/>
            <a:ext cx="10847730" cy="10847687"/>
            <a:chOff x="0" y="0"/>
            <a:chExt cx="6350000" cy="6349975"/>
          </a:xfrm>
        </p:grpSpPr>
        <p:sp>
          <p:nvSpPr>
            <p:cNvPr id="10" name="Freeform 10"/>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87E68"/>
        </a:solidFill>
        <a:effectLst/>
      </p:bgPr>
    </p:bg>
    <p:spTree>
      <p:nvGrpSpPr>
        <p:cNvPr id="1" name=""/>
        <p:cNvGrpSpPr/>
        <p:nvPr/>
      </p:nvGrpSpPr>
      <p:grpSpPr>
        <a:xfrm>
          <a:off x="0" y="0"/>
          <a:ext cx="0" cy="0"/>
          <a:chOff x="0" y="0"/>
          <a:chExt cx="0" cy="0"/>
        </a:xfrm>
      </p:grpSpPr>
      <p:sp>
        <p:nvSpPr>
          <p:cNvPr id="2" name="TextBox 2"/>
          <p:cNvSpPr txBox="1"/>
          <p:nvPr/>
        </p:nvSpPr>
        <p:spPr>
          <a:xfrm>
            <a:off x="5565790" y="4208761"/>
            <a:ext cx="7156420" cy="876889"/>
          </a:xfrm>
          <a:prstGeom prst="rect">
            <a:avLst/>
          </a:prstGeom>
        </p:spPr>
        <p:txBody>
          <a:bodyPr lIns="0" tIns="0" rIns="0" bIns="0" rtlCol="0" anchor="t">
            <a:spAutoFit/>
          </a:bodyPr>
          <a:lstStyle/>
          <a:p>
            <a:pPr>
              <a:lnSpc>
                <a:spcPts val="7241"/>
              </a:lnSpc>
              <a:spcBef>
                <a:spcPct val="0"/>
              </a:spcBef>
            </a:pPr>
            <a:r>
              <a:rPr lang="en-US" sz="5172">
                <a:solidFill>
                  <a:srgbClr val="FCFCFD"/>
                </a:solidFill>
                <a:latin typeface="Antonio Bold"/>
              </a:rPr>
              <a:t>Go in peace</a:t>
            </a:r>
          </a:p>
        </p:txBody>
      </p:sp>
      <p:sp>
        <p:nvSpPr>
          <p:cNvPr id="3" name="TextBox 3"/>
          <p:cNvSpPr txBox="1"/>
          <p:nvPr/>
        </p:nvSpPr>
        <p:spPr>
          <a:xfrm>
            <a:off x="5565790" y="5445144"/>
            <a:ext cx="7156420" cy="537845"/>
          </a:xfrm>
          <a:prstGeom prst="rect">
            <a:avLst/>
          </a:prstGeom>
        </p:spPr>
        <p:txBody>
          <a:bodyPr lIns="0" tIns="0" rIns="0" bIns="0" rtlCol="0" anchor="t">
            <a:spAutoFit/>
          </a:bodyPr>
          <a:lstStyle/>
          <a:p>
            <a:pPr>
              <a:lnSpc>
                <a:spcPts val="4480"/>
              </a:lnSpc>
              <a:spcBef>
                <a:spcPct val="0"/>
              </a:spcBef>
            </a:pPr>
            <a:r>
              <a:rPr lang="en-US" sz="3200">
                <a:solidFill>
                  <a:srgbClr val="D6D6D1"/>
                </a:solidFill>
                <a:latin typeface="Antonio"/>
              </a:rPr>
              <a:t>Please leave in reflective silence.</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8" name="Group 8"/>
          <p:cNvGrpSpPr>
            <a:grpSpLocks noChangeAspect="1"/>
          </p:cNvGrpSpPr>
          <p:nvPr/>
        </p:nvGrpSpPr>
        <p:grpSpPr>
          <a:xfrm>
            <a:off x="-8720462" y="-280343"/>
            <a:ext cx="10847730" cy="10847687"/>
            <a:chOff x="0" y="0"/>
            <a:chExt cx="6350000" cy="6349975"/>
          </a:xfrm>
        </p:grpSpPr>
        <p:sp>
          <p:nvSpPr>
            <p:cNvPr id="9" name="Freeform 9"/>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52152"/>
            <a:ext cx="14893879" cy="7513242"/>
          </a:xfrm>
          <a:prstGeom prst="rect">
            <a:avLst/>
          </a:prstGeom>
        </p:spPr>
        <p:txBody>
          <a:bodyPr lIns="0" tIns="0" rIns="0" bIns="0" rtlCol="0" anchor="t">
            <a:spAutoFit/>
          </a:bodyPr>
          <a:lstStyle/>
          <a:p>
            <a:pPr>
              <a:lnSpc>
                <a:spcPts val="7443"/>
              </a:lnSpc>
            </a:pPr>
            <a:r>
              <a:rPr lang="en-US" sz="5316">
                <a:solidFill>
                  <a:srgbClr val="545454"/>
                </a:solidFill>
                <a:latin typeface="Antonio Bold"/>
              </a:rPr>
              <a:t>The following are slides that should be used if you chose </a:t>
            </a:r>
            <a:r>
              <a:rPr lang="en-US" sz="5316">
                <a:solidFill>
                  <a:srgbClr val="C87E68"/>
                </a:solidFill>
                <a:latin typeface="Antonio Bold"/>
              </a:rPr>
              <a:t>Option Two.</a:t>
            </a:r>
          </a:p>
          <a:p>
            <a:pPr>
              <a:lnSpc>
                <a:spcPts val="7443"/>
              </a:lnSpc>
            </a:pPr>
            <a:endParaRPr lang="en-US" sz="5316">
              <a:solidFill>
                <a:srgbClr val="C87E68"/>
              </a:solidFill>
              <a:latin typeface="Antonio Bold"/>
            </a:endParaRPr>
          </a:p>
          <a:p>
            <a:pPr>
              <a:lnSpc>
                <a:spcPts val="7443"/>
              </a:lnSpc>
            </a:pPr>
            <a:r>
              <a:rPr lang="en-US" sz="5316">
                <a:solidFill>
                  <a:srgbClr val="545454"/>
                </a:solidFill>
                <a:latin typeface="Antonio Bold"/>
              </a:rPr>
              <a:t>Use this link to set up the Google Form template for voting, and note you may need a G-Suite (Google) account to access the template.</a:t>
            </a:r>
          </a:p>
          <a:p>
            <a:pPr>
              <a:lnSpc>
                <a:spcPts val="7443"/>
              </a:lnSpc>
              <a:spcBef>
                <a:spcPct val="0"/>
              </a:spcBef>
            </a:pPr>
            <a:r>
              <a:rPr lang="en-US" sz="5316" u="sng">
                <a:solidFill>
                  <a:srgbClr val="5271FF"/>
                </a:solidFill>
                <a:latin typeface="Antonio Bold"/>
                <a:hlinkClick r:id="rId2" tooltip="https://docs.google.com/forms/d/1_CxueveiWDisHNttOLsassw1ViBS904cRFKaqT6Gt54/template/preview"/>
              </a:rPr>
              <a:t>https://docs.google.com/forms/d/1_CxueveiWDisHNttOLsassw1ViBS904cRFKaqT6Gt54/template/preview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TextBox 2"/>
          <p:cNvSpPr txBox="1"/>
          <p:nvPr/>
        </p:nvSpPr>
        <p:spPr>
          <a:xfrm>
            <a:off x="5077659" y="1737311"/>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Ranked-Choice Voting</a:t>
            </a:r>
          </a:p>
        </p:txBody>
      </p:sp>
      <p:sp>
        <p:nvSpPr>
          <p:cNvPr id="3" name="TextBox 3"/>
          <p:cNvSpPr txBox="1"/>
          <p:nvPr/>
        </p:nvSpPr>
        <p:spPr>
          <a:xfrm>
            <a:off x="5353148" y="3046728"/>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Directions</a:t>
            </a:r>
          </a:p>
        </p:txBody>
      </p:sp>
      <p:sp>
        <p:nvSpPr>
          <p:cNvPr id="4" name="TextBox 4"/>
          <p:cNvSpPr txBox="1"/>
          <p:nvPr/>
        </p:nvSpPr>
        <p:spPr>
          <a:xfrm>
            <a:off x="5353148" y="3956048"/>
            <a:ext cx="10231978" cy="459641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As you engage in the virtual prayer walk, a link will be provided for you to follow. Note the link will not be sent immediately. Use that link to open the voting form where you can indicate your preferences for each of the options for moving forward.</a:t>
            </a:r>
          </a:p>
          <a:p>
            <a:pPr>
              <a:lnSpc>
                <a:spcPts val="3357"/>
              </a:lnSpc>
            </a:pPr>
            <a:endParaRPr lang="en-US" sz="2398">
              <a:solidFill>
                <a:srgbClr val="000000"/>
              </a:solidFill>
              <a:latin typeface="Open Sauce Light"/>
            </a:endParaRPr>
          </a:p>
          <a:p>
            <a:pPr>
              <a:lnSpc>
                <a:spcPts val="3357"/>
              </a:lnSpc>
            </a:pPr>
            <a:r>
              <a:rPr lang="en-US" sz="2398">
                <a:solidFill>
                  <a:srgbClr val="000000"/>
                </a:solidFill>
                <a:latin typeface="Open Sauce Light"/>
              </a:rPr>
              <a:t> Your choices will be as follows:</a:t>
            </a:r>
          </a:p>
          <a:p>
            <a:pPr marL="517794" lvl="1" indent="-258897">
              <a:lnSpc>
                <a:spcPts val="3357"/>
              </a:lnSpc>
              <a:buFont typeface="Arial"/>
              <a:buChar char="•"/>
            </a:pPr>
            <a:r>
              <a:rPr lang="en-US" sz="2398">
                <a:solidFill>
                  <a:srgbClr val="000000"/>
                </a:solidFill>
                <a:latin typeface="Open Sauce Light"/>
              </a:rPr>
              <a:t> "I'm in strong agreement with the path forward."</a:t>
            </a:r>
          </a:p>
          <a:p>
            <a:pPr marL="517794" lvl="1" indent="-258897">
              <a:lnSpc>
                <a:spcPts val="3357"/>
              </a:lnSpc>
              <a:buFont typeface="Arial"/>
              <a:buChar char="•"/>
            </a:pPr>
            <a:r>
              <a:rPr lang="en-US" sz="2398">
                <a:solidFill>
                  <a:srgbClr val="000000"/>
                </a:solidFill>
                <a:latin typeface="Open Sauce Light"/>
              </a:rPr>
              <a:t>"I'm in agreement with this path forward."</a:t>
            </a:r>
          </a:p>
          <a:p>
            <a:pPr marL="517794" lvl="1" indent="-258897">
              <a:lnSpc>
                <a:spcPts val="3357"/>
              </a:lnSpc>
              <a:buFont typeface="Arial"/>
              <a:buChar char="•"/>
            </a:pPr>
            <a:r>
              <a:rPr lang="en-US" sz="2398">
                <a:solidFill>
                  <a:srgbClr val="000000"/>
                </a:solidFill>
                <a:latin typeface="Open Sauce Light"/>
              </a:rPr>
              <a:t>"I am neutral towards this path forward."</a:t>
            </a:r>
          </a:p>
          <a:p>
            <a:pPr marL="517794" lvl="1" indent="-258897">
              <a:lnSpc>
                <a:spcPts val="3357"/>
              </a:lnSpc>
              <a:buFont typeface="Arial"/>
              <a:buChar char="•"/>
            </a:pPr>
            <a:r>
              <a:rPr lang="en-US" sz="2398">
                <a:solidFill>
                  <a:srgbClr val="000000"/>
                </a:solidFill>
                <a:latin typeface="Open Sauce Light"/>
              </a:rPr>
              <a:t>"I'm in disagreement with this path forward."</a:t>
            </a:r>
          </a:p>
          <a:p>
            <a:pPr marL="517794" lvl="1" indent="-258897">
              <a:lnSpc>
                <a:spcPts val="3357"/>
              </a:lnSpc>
              <a:buFont typeface="Arial"/>
              <a:buChar char="•"/>
            </a:pPr>
            <a:r>
              <a:rPr lang="en-US" sz="2398">
                <a:solidFill>
                  <a:srgbClr val="000000"/>
                </a:solidFill>
                <a:latin typeface="Open Sauce Light"/>
              </a:rPr>
              <a:t>"I'm in strong disagreement with this path forward."</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9" name="Group 9"/>
          <p:cNvGrpSpPr>
            <a:grpSpLocks noChangeAspect="1"/>
          </p:cNvGrpSpPr>
          <p:nvPr/>
        </p:nvGrpSpPr>
        <p:grpSpPr>
          <a:xfrm>
            <a:off x="-8720462" y="-280343"/>
            <a:ext cx="10847730" cy="10847687"/>
            <a:chOff x="0" y="0"/>
            <a:chExt cx="6350000" cy="6349975"/>
          </a:xfrm>
        </p:grpSpPr>
        <p:sp>
          <p:nvSpPr>
            <p:cNvPr id="10" name="Freeform 10"/>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8297121"/>
          </a:xfrm>
          <a:prstGeom prst="rect">
            <a:avLst/>
          </a:prstGeom>
        </p:spPr>
        <p:txBody>
          <a:bodyPr lIns="0" tIns="0" rIns="0" bIns="0" rtlCol="0" anchor="t">
            <a:spAutoFit/>
          </a:bodyPr>
          <a:lstStyle/>
          <a:p>
            <a:pPr>
              <a:lnSpc>
                <a:spcPts val="9403"/>
              </a:lnSpc>
            </a:pPr>
            <a:r>
              <a:rPr lang="en-US" sz="6716">
                <a:solidFill>
                  <a:srgbClr val="545454"/>
                </a:solidFill>
                <a:latin typeface="Antonio Bold"/>
              </a:rPr>
              <a:t>The following slides are the Remote version of the Guided Prayer walk. Delete if you are conducting an in-person event.</a:t>
            </a:r>
          </a:p>
          <a:p>
            <a:pPr>
              <a:lnSpc>
                <a:spcPts val="9403"/>
              </a:lnSpc>
            </a:pPr>
            <a:endParaRPr lang="en-US" sz="6716">
              <a:solidFill>
                <a:srgbClr val="545454"/>
              </a:solidFill>
              <a:latin typeface="Antonio Bold"/>
            </a:endParaRPr>
          </a:p>
          <a:p>
            <a:pPr>
              <a:lnSpc>
                <a:spcPts val="9403"/>
              </a:lnSpc>
            </a:pPr>
            <a:endParaRPr lang="en-US" sz="6716">
              <a:solidFill>
                <a:srgbClr val="545454"/>
              </a:solidFill>
              <a:latin typeface="Antonio Bold"/>
            </a:endParaRPr>
          </a:p>
          <a:p>
            <a:pPr>
              <a:lnSpc>
                <a:spcPts val="9403"/>
              </a:lnSpc>
            </a:pPr>
            <a:endParaRPr lang="en-US" sz="6716">
              <a:solidFill>
                <a:srgbClr val="545454"/>
              </a:solidFill>
              <a:latin typeface="Antonio Bold"/>
            </a:endParaRPr>
          </a:p>
          <a:p>
            <a:pPr>
              <a:lnSpc>
                <a:spcPts val="9403"/>
              </a:lnSpc>
              <a:spcBef>
                <a:spcPct val="0"/>
              </a:spcBef>
            </a:pPr>
            <a:endParaRPr lang="en-US" sz="6716">
              <a:solidFill>
                <a:srgbClr val="545454"/>
              </a:solidFill>
              <a:latin typeface="Antonio Bo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203286" y="3709613"/>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Guided Prayer Walk</a:t>
            </a:r>
          </a:p>
        </p:txBody>
      </p:sp>
      <p:sp>
        <p:nvSpPr>
          <p:cNvPr id="5" name="TextBox 5"/>
          <p:cNvSpPr txBox="1"/>
          <p:nvPr/>
        </p:nvSpPr>
        <p:spPr>
          <a:xfrm>
            <a:off x="5208850" y="6076329"/>
            <a:ext cx="10329426" cy="824836"/>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Once you have received the voting link, please vote at a time that you determine, during the prayer walk.</a:t>
            </a:r>
          </a:p>
        </p:txBody>
      </p:sp>
      <p:sp>
        <p:nvSpPr>
          <p:cNvPr id="6" name="TextBox 6"/>
          <p:cNvSpPr txBox="1"/>
          <p:nvPr/>
        </p:nvSpPr>
        <p:spPr>
          <a:xfrm>
            <a:off x="5203286" y="4945997"/>
            <a:ext cx="10646003"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Reflective quite time during the voting process</a:t>
            </a:r>
          </a:p>
        </p:txBody>
      </p:sp>
      <p:sp>
        <p:nvSpPr>
          <p:cNvPr id="7" name="Freeform 7"/>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697061" y="1523577"/>
            <a:ext cx="14893879" cy="7106497"/>
          </a:xfrm>
          <a:prstGeom prst="rect">
            <a:avLst/>
          </a:prstGeom>
        </p:spPr>
        <p:txBody>
          <a:bodyPr lIns="0" tIns="0" rIns="0" bIns="0" rtlCol="0" anchor="t">
            <a:spAutoFit/>
          </a:bodyPr>
          <a:lstStyle/>
          <a:p>
            <a:pPr>
              <a:lnSpc>
                <a:spcPts val="9403"/>
              </a:lnSpc>
            </a:pPr>
            <a:r>
              <a:rPr lang="en-US" sz="6716">
                <a:solidFill>
                  <a:srgbClr val="545454"/>
                </a:solidFill>
                <a:latin typeface="Antonio Bold"/>
              </a:rPr>
              <a:t>Use this link to play Mark Miller's "Child of God" during the first prayer prompt. (Make sure to have it cued up to avoid ads)</a:t>
            </a:r>
          </a:p>
          <a:p>
            <a:pPr>
              <a:lnSpc>
                <a:spcPts val="9403"/>
              </a:lnSpc>
            </a:pPr>
            <a:r>
              <a:rPr lang="en-US" sz="6716" u="sng">
                <a:solidFill>
                  <a:srgbClr val="5271FF"/>
                </a:solidFill>
                <a:latin typeface="Antonio Bold"/>
                <a:hlinkClick r:id="rId2" tooltip="https://www.youtube.com/watch?v=vDmrS3ts0B0"/>
              </a:rPr>
              <a:t>https://www.youtube.com/watch?v=vDmrS3ts0B0</a:t>
            </a:r>
          </a:p>
          <a:p>
            <a:pPr>
              <a:lnSpc>
                <a:spcPts val="9403"/>
              </a:lnSpc>
              <a:spcBef>
                <a:spcPct val="0"/>
              </a:spcBef>
            </a:pPr>
            <a:endParaRPr lang="en-US" sz="6716" u="sng">
              <a:solidFill>
                <a:srgbClr val="5271FF"/>
              </a:solidFill>
              <a:latin typeface="Antonio Bold"/>
              <a:hlinkClick r:id="rId2" tooltip="https://www.youtube.com/watch?v=vDmrS3ts0B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6052447" y="4151629"/>
            <a:ext cx="7226035" cy="1783716"/>
          </a:xfrm>
          <a:prstGeom prst="rect">
            <a:avLst/>
          </a:prstGeom>
        </p:spPr>
        <p:txBody>
          <a:bodyPr lIns="0" tIns="0" rIns="0" bIns="0" rtlCol="0" anchor="t">
            <a:spAutoFit/>
          </a:bodyPr>
          <a:lstStyle/>
          <a:p>
            <a:pPr>
              <a:lnSpc>
                <a:spcPts val="14559"/>
              </a:lnSpc>
              <a:spcBef>
                <a:spcPct val="0"/>
              </a:spcBef>
            </a:pPr>
            <a:r>
              <a:rPr lang="en-US" sz="10399">
                <a:solidFill>
                  <a:srgbClr val="545454"/>
                </a:solidFill>
                <a:latin typeface="Antonio Bold"/>
              </a:rPr>
              <a:t>Module Three</a:t>
            </a:r>
          </a:p>
        </p:txBody>
      </p:sp>
      <p:sp>
        <p:nvSpPr>
          <p:cNvPr id="6" name="TextBox 6"/>
          <p:cNvSpPr txBox="1"/>
          <p:nvPr/>
        </p:nvSpPr>
        <p:spPr>
          <a:xfrm>
            <a:off x="6052447" y="5887721"/>
            <a:ext cx="10587398"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Making Collective Decisions</a:t>
            </a:r>
          </a:p>
        </p:txBody>
      </p:sp>
      <p:sp>
        <p:nvSpPr>
          <p:cNvPr id="7" name="TextBox 7"/>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8" name="TextBox 8"/>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9" name="TextBox 9"/>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203286" y="370961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Child of God</a:t>
            </a:r>
          </a:p>
        </p:txBody>
      </p:sp>
      <p:sp>
        <p:nvSpPr>
          <p:cNvPr id="3" name="TextBox 3"/>
          <p:cNvSpPr txBox="1"/>
          <p:nvPr/>
        </p:nvSpPr>
        <p:spPr>
          <a:xfrm>
            <a:off x="5203286" y="6348448"/>
            <a:ext cx="10329426" cy="8249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For in Christ Jesus you are all children of God through faith. </a:t>
            </a:r>
          </a:p>
          <a:p>
            <a:pPr>
              <a:lnSpc>
                <a:spcPts val="3357"/>
              </a:lnSpc>
            </a:pPr>
            <a:r>
              <a:rPr lang="en-US" sz="2398">
                <a:solidFill>
                  <a:srgbClr val="FFFFFF"/>
                </a:solidFill>
                <a:latin typeface="Open Sauce Light Italics"/>
              </a:rPr>
              <a:t>- Galatians 3:26</a:t>
            </a:r>
          </a:p>
        </p:txBody>
      </p:sp>
      <p:sp>
        <p:nvSpPr>
          <p:cNvPr id="4" name="TextBox 4"/>
          <p:cNvSpPr txBox="1"/>
          <p:nvPr/>
        </p:nvSpPr>
        <p:spPr>
          <a:xfrm>
            <a:off x="5203286" y="4945997"/>
            <a:ext cx="10646003" cy="1099820"/>
          </a:xfrm>
          <a:prstGeom prst="rect">
            <a:avLst/>
          </a:prstGeom>
        </p:spPr>
        <p:txBody>
          <a:bodyPr lIns="0" tIns="0" rIns="0" bIns="0" rtlCol="0" anchor="t">
            <a:spAutoFit/>
          </a:bodyPr>
          <a:lstStyle/>
          <a:p>
            <a:pPr>
              <a:lnSpc>
                <a:spcPts val="4480"/>
              </a:lnSpc>
            </a:pPr>
            <a:r>
              <a:rPr lang="en-US" sz="3200">
                <a:solidFill>
                  <a:srgbClr val="FFFFFF"/>
                </a:solidFill>
                <a:latin typeface="Antonio"/>
              </a:rPr>
              <a:t>I am a </a:t>
            </a:r>
          </a:p>
          <a:p>
            <a:pPr>
              <a:lnSpc>
                <a:spcPts val="4480"/>
              </a:lnSpc>
              <a:spcBef>
                <a:spcPct val="0"/>
              </a:spcBef>
            </a:pPr>
            <a:r>
              <a:rPr lang="en-US" sz="3200">
                <a:solidFill>
                  <a:srgbClr val="FFFFFF"/>
                </a:solidFill>
                <a:latin typeface="Antonio"/>
              </a:rPr>
              <a:t>I am a child of God</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9" name="AutoShape 9"/>
          <p:cNvSpPr/>
          <p:nvPr/>
        </p:nvSpPr>
        <p:spPr>
          <a:xfrm>
            <a:off x="6330022" y="5505432"/>
            <a:ext cx="6492240" cy="0"/>
          </a:xfrm>
          <a:prstGeom prst="line">
            <a:avLst/>
          </a:prstGeom>
          <a:ln w="38100" cap="flat">
            <a:solidFill>
              <a:srgbClr val="FFFFFF"/>
            </a:solidFill>
            <a:prstDash val="solid"/>
            <a:headEnd type="none" w="sm" len="sm"/>
            <a:tailEnd type="none" w="sm" len="sm"/>
          </a:ln>
        </p:spPr>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2343997"/>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Add a picture of your sanctuary to the frame on the following slide.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6" name="TextBox 6"/>
          <p:cNvSpPr txBox="1"/>
          <p:nvPr/>
        </p:nvSpPr>
        <p:spPr>
          <a:xfrm>
            <a:off x="7908697" y="370961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Holy Ground</a:t>
            </a:r>
          </a:p>
        </p:txBody>
      </p:sp>
      <p:sp>
        <p:nvSpPr>
          <p:cNvPr id="7" name="TextBox 7"/>
          <p:cNvSpPr txBox="1"/>
          <p:nvPr/>
        </p:nvSpPr>
        <p:spPr>
          <a:xfrm>
            <a:off x="7908697" y="5095875"/>
            <a:ext cx="10329426" cy="25013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God said, “This is the sign of the covenant that I make between</a:t>
            </a:r>
          </a:p>
          <a:p>
            <a:pPr>
              <a:lnSpc>
                <a:spcPts val="3357"/>
              </a:lnSpc>
            </a:pPr>
            <a:r>
              <a:rPr lang="en-US" sz="2398">
                <a:solidFill>
                  <a:srgbClr val="FFFFFF"/>
                </a:solidFill>
                <a:latin typeface="Open Sauce Light Italics"/>
              </a:rPr>
              <a:t>me and you and every living creature that is with you,</a:t>
            </a:r>
          </a:p>
          <a:p>
            <a:pPr>
              <a:lnSpc>
                <a:spcPts val="3357"/>
              </a:lnSpc>
            </a:pPr>
            <a:r>
              <a:rPr lang="en-US" sz="2398">
                <a:solidFill>
                  <a:srgbClr val="FFFFFF"/>
                </a:solidFill>
                <a:latin typeface="Open Sauce Light Italics"/>
              </a:rPr>
              <a:t>for all future generations: I have set my bow in the clouds,</a:t>
            </a:r>
          </a:p>
          <a:p>
            <a:pPr>
              <a:lnSpc>
                <a:spcPts val="3357"/>
              </a:lnSpc>
            </a:pPr>
            <a:r>
              <a:rPr lang="en-US" sz="2398">
                <a:solidFill>
                  <a:srgbClr val="FFFFFF"/>
                </a:solidFill>
                <a:latin typeface="Open Sauce Light Italics"/>
              </a:rPr>
              <a:t>and it shall be a sign of the covenant between me and the</a:t>
            </a:r>
          </a:p>
          <a:p>
            <a:pPr>
              <a:lnSpc>
                <a:spcPts val="3357"/>
              </a:lnSpc>
            </a:pPr>
            <a:r>
              <a:rPr lang="en-US" sz="2398">
                <a:solidFill>
                  <a:srgbClr val="FFFFFF"/>
                </a:solidFill>
                <a:latin typeface="Open Sauce Light Italics"/>
              </a:rPr>
              <a:t>earth.” </a:t>
            </a:r>
          </a:p>
          <a:p>
            <a:pPr>
              <a:lnSpc>
                <a:spcPts val="3357"/>
              </a:lnSpc>
            </a:pPr>
            <a:r>
              <a:rPr lang="en-US" sz="2398">
                <a:solidFill>
                  <a:srgbClr val="FFFFFF"/>
                </a:solidFill>
                <a:latin typeface="Open Sauce Light Italics"/>
              </a:rPr>
              <a:t>- Genesis 9:12-13</a:t>
            </a:r>
          </a:p>
        </p:txBody>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203286" y="262638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Prayer for Worries</a:t>
            </a:r>
          </a:p>
        </p:txBody>
      </p:sp>
      <p:sp>
        <p:nvSpPr>
          <p:cNvPr id="3" name="TextBox 3"/>
          <p:cNvSpPr txBox="1"/>
          <p:nvPr/>
        </p:nvSpPr>
        <p:spPr>
          <a:xfrm>
            <a:off x="5203286" y="3893797"/>
            <a:ext cx="10646003" cy="4471670"/>
          </a:xfrm>
          <a:prstGeom prst="rect">
            <a:avLst/>
          </a:prstGeom>
        </p:spPr>
        <p:txBody>
          <a:bodyPr lIns="0" tIns="0" rIns="0" bIns="0" rtlCol="0" anchor="t">
            <a:spAutoFit/>
          </a:bodyPr>
          <a:lstStyle/>
          <a:p>
            <a:pPr>
              <a:lnSpc>
                <a:spcPts val="4480"/>
              </a:lnSpc>
            </a:pPr>
            <a:r>
              <a:rPr lang="en-US" sz="3200">
                <a:solidFill>
                  <a:srgbClr val="FFFFFF"/>
                </a:solidFill>
                <a:latin typeface="Antonio"/>
              </a:rPr>
              <a:t>God,</a:t>
            </a:r>
          </a:p>
          <a:p>
            <a:pPr>
              <a:lnSpc>
                <a:spcPts val="4480"/>
              </a:lnSpc>
            </a:pPr>
            <a:r>
              <a:rPr lang="en-US" sz="3200">
                <a:solidFill>
                  <a:srgbClr val="FFFFFF"/>
                </a:solidFill>
                <a:latin typeface="Antonio"/>
              </a:rPr>
              <a:t>Help me to stand when I feel I’m about to fall;</a:t>
            </a:r>
          </a:p>
          <a:p>
            <a:pPr>
              <a:lnSpc>
                <a:spcPts val="4480"/>
              </a:lnSpc>
            </a:pPr>
            <a:r>
              <a:rPr lang="en-US" sz="3200">
                <a:solidFill>
                  <a:srgbClr val="FFFFFF"/>
                </a:solidFill>
                <a:latin typeface="Antonio"/>
              </a:rPr>
              <a:t>help me to carry on when I feel I can’t take another step.</a:t>
            </a:r>
          </a:p>
          <a:p>
            <a:pPr>
              <a:lnSpc>
                <a:spcPts val="4480"/>
              </a:lnSpc>
            </a:pPr>
            <a:r>
              <a:rPr lang="en-US" sz="3200">
                <a:solidFill>
                  <a:srgbClr val="FFFFFF"/>
                </a:solidFill>
                <a:latin typeface="Antonio"/>
              </a:rPr>
              <a:t>Lead me gently in the direction that I should go;</a:t>
            </a:r>
          </a:p>
          <a:p>
            <a:pPr>
              <a:lnSpc>
                <a:spcPts val="4480"/>
              </a:lnSpc>
            </a:pPr>
            <a:r>
              <a:rPr lang="en-US" sz="3200">
                <a:solidFill>
                  <a:srgbClr val="FFFFFF"/>
                </a:solidFill>
                <a:latin typeface="Antonio"/>
              </a:rPr>
              <a:t>lead me into a place of peace and security.</a:t>
            </a:r>
          </a:p>
          <a:p>
            <a:pPr>
              <a:lnSpc>
                <a:spcPts val="4480"/>
              </a:lnSpc>
            </a:pPr>
            <a:r>
              <a:rPr lang="en-US" sz="3200">
                <a:solidFill>
                  <a:srgbClr val="FFFFFF"/>
                </a:solidFill>
                <a:latin typeface="Antonio"/>
              </a:rPr>
              <a:t>Even while the world around me is full of turmoil,</a:t>
            </a:r>
          </a:p>
          <a:p>
            <a:pPr>
              <a:lnSpc>
                <a:spcPts val="4480"/>
              </a:lnSpc>
            </a:pPr>
            <a:r>
              <a:rPr lang="en-US" sz="3200">
                <a:solidFill>
                  <a:srgbClr val="FFFFFF"/>
                </a:solidFill>
                <a:latin typeface="Antonio"/>
              </a:rPr>
              <a:t>bring me closer to you.</a:t>
            </a:r>
          </a:p>
          <a:p>
            <a:pPr>
              <a:lnSpc>
                <a:spcPts val="4480"/>
              </a:lnSpc>
              <a:spcBef>
                <a:spcPct val="0"/>
              </a:spcBef>
            </a:pPr>
            <a:r>
              <a:rPr lang="en-US" sz="3200">
                <a:solidFill>
                  <a:srgbClr val="FFFFFF"/>
                </a:solidFill>
                <a:latin typeface="Antonio"/>
              </a:rPr>
              <a:t>Amen.</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203286" y="2181948"/>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Holy Ground</a:t>
            </a:r>
          </a:p>
        </p:txBody>
      </p:sp>
      <p:sp>
        <p:nvSpPr>
          <p:cNvPr id="3" name="TextBox 3"/>
          <p:cNvSpPr txBox="1"/>
          <p:nvPr/>
        </p:nvSpPr>
        <p:spPr>
          <a:xfrm>
            <a:off x="5203286" y="5224057"/>
            <a:ext cx="10646003" cy="2785745"/>
          </a:xfrm>
          <a:prstGeom prst="rect">
            <a:avLst/>
          </a:prstGeom>
        </p:spPr>
        <p:txBody>
          <a:bodyPr lIns="0" tIns="0" rIns="0" bIns="0" rtlCol="0" anchor="t">
            <a:spAutoFit/>
          </a:bodyPr>
          <a:lstStyle/>
          <a:p>
            <a:pPr>
              <a:lnSpc>
                <a:spcPts val="4480"/>
              </a:lnSpc>
            </a:pPr>
            <a:r>
              <a:rPr lang="en-US" sz="3200">
                <a:solidFill>
                  <a:srgbClr val="FFFFFF"/>
                </a:solidFill>
                <a:latin typeface="Antonio"/>
              </a:rPr>
              <a:t>God of fire and burning bush, Come meet us on holy ground.</a:t>
            </a:r>
          </a:p>
          <a:p>
            <a:pPr>
              <a:lnSpc>
                <a:spcPts val="4480"/>
              </a:lnSpc>
            </a:pPr>
            <a:r>
              <a:rPr lang="en-US" sz="3200">
                <a:solidFill>
                  <a:srgbClr val="FFFFFF"/>
                </a:solidFill>
                <a:latin typeface="Antonio"/>
              </a:rPr>
              <a:t>Come sit with us. Inspire and challenge us. Dazzle us with your</a:t>
            </a:r>
          </a:p>
          <a:p>
            <a:pPr>
              <a:lnSpc>
                <a:spcPts val="4480"/>
              </a:lnSpc>
            </a:pPr>
            <a:r>
              <a:rPr lang="en-US" sz="3200">
                <a:solidFill>
                  <a:srgbClr val="FFFFFF"/>
                </a:solidFill>
                <a:latin typeface="Antonio"/>
              </a:rPr>
              <a:t>creation. God of surprises, come meet us on holy ground.</a:t>
            </a:r>
          </a:p>
          <a:p>
            <a:pPr>
              <a:lnSpc>
                <a:spcPts val="4480"/>
              </a:lnSpc>
            </a:pPr>
            <a:r>
              <a:rPr lang="en-US" sz="3200">
                <a:solidFill>
                  <a:srgbClr val="FFFFFF"/>
                </a:solidFill>
                <a:latin typeface="Antonio"/>
              </a:rPr>
              <a:t>Come sit with us. Move and provoke us. Startle us with your</a:t>
            </a:r>
          </a:p>
          <a:p>
            <a:pPr>
              <a:lnSpc>
                <a:spcPts val="4480"/>
              </a:lnSpc>
              <a:spcBef>
                <a:spcPct val="0"/>
              </a:spcBef>
            </a:pPr>
            <a:r>
              <a:rPr lang="en-US" sz="3200">
                <a:solidFill>
                  <a:srgbClr val="FFFFFF"/>
                </a:solidFill>
                <a:latin typeface="Antonio"/>
              </a:rPr>
              <a:t>beauty. Amen.</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8" name="TextBox 8"/>
          <p:cNvSpPr txBox="1"/>
          <p:nvPr/>
        </p:nvSpPr>
        <p:spPr>
          <a:xfrm>
            <a:off x="5203286" y="3442685"/>
            <a:ext cx="10329426" cy="12440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For where two or three are gathered together in my name,</a:t>
            </a:r>
          </a:p>
          <a:p>
            <a:pPr>
              <a:lnSpc>
                <a:spcPts val="3357"/>
              </a:lnSpc>
            </a:pPr>
            <a:r>
              <a:rPr lang="en-US" sz="2398">
                <a:solidFill>
                  <a:srgbClr val="FFFFFF"/>
                </a:solidFill>
                <a:latin typeface="Open Sauce Light Italics"/>
              </a:rPr>
              <a:t>there am I in the midst of them.  </a:t>
            </a:r>
          </a:p>
          <a:p>
            <a:pPr>
              <a:lnSpc>
                <a:spcPts val="3357"/>
              </a:lnSpc>
            </a:pPr>
            <a:r>
              <a:rPr lang="en-US" sz="2398">
                <a:solidFill>
                  <a:srgbClr val="FFFFFF"/>
                </a:solidFill>
                <a:latin typeface="Open Sauce Light Italics"/>
              </a:rPr>
              <a:t>- Matthew 18:19 KJV</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077659" y="3780740"/>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Healing Prayer</a:t>
            </a:r>
          </a:p>
        </p:txBody>
      </p:sp>
      <p:sp>
        <p:nvSpPr>
          <p:cNvPr id="3" name="TextBox 3"/>
          <p:cNvSpPr txBox="1"/>
          <p:nvPr/>
        </p:nvSpPr>
        <p:spPr>
          <a:xfrm>
            <a:off x="5077659" y="5167002"/>
            <a:ext cx="10329426" cy="12440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He gives strength to the weary and increases the power of</a:t>
            </a:r>
          </a:p>
          <a:p>
            <a:pPr>
              <a:lnSpc>
                <a:spcPts val="3357"/>
              </a:lnSpc>
            </a:pPr>
            <a:r>
              <a:rPr lang="en-US" sz="2398">
                <a:solidFill>
                  <a:srgbClr val="FFFFFF"/>
                </a:solidFill>
                <a:latin typeface="Open Sauce Light Italics"/>
              </a:rPr>
              <a:t>the weak. </a:t>
            </a:r>
          </a:p>
          <a:p>
            <a:pPr>
              <a:lnSpc>
                <a:spcPts val="3357"/>
              </a:lnSpc>
            </a:pPr>
            <a:r>
              <a:rPr lang="en-US" sz="2398">
                <a:solidFill>
                  <a:srgbClr val="FFFFFF"/>
                </a:solidFill>
                <a:latin typeface="Open Sauce Light Italics"/>
              </a:rPr>
              <a:t>- Isaiah 40:29</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895350"/>
            <a:ext cx="16230600" cy="8297122"/>
          </a:xfrm>
          <a:prstGeom prst="rect">
            <a:avLst/>
          </a:prstGeom>
        </p:spPr>
        <p:txBody>
          <a:bodyPr lIns="0" tIns="0" rIns="0" bIns="0" rtlCol="0" anchor="t">
            <a:spAutoFit/>
          </a:bodyPr>
          <a:lstStyle/>
          <a:p>
            <a:pPr>
              <a:lnSpc>
                <a:spcPts val="9403"/>
              </a:lnSpc>
            </a:pPr>
            <a:r>
              <a:rPr lang="en-US" sz="6716">
                <a:solidFill>
                  <a:srgbClr val="545454"/>
                </a:solidFill>
                <a:latin typeface="Antonio Bold"/>
              </a:rPr>
              <a:t>Use this Mentimeter template to create a word cloud. Share your screen so others can see.</a:t>
            </a:r>
          </a:p>
          <a:p>
            <a:pPr>
              <a:lnSpc>
                <a:spcPts val="9403"/>
              </a:lnSpc>
            </a:pPr>
            <a:r>
              <a:rPr lang="en-US" sz="6716" u="sng">
                <a:solidFill>
                  <a:srgbClr val="5271FF"/>
                </a:solidFill>
                <a:latin typeface="Antonio Bold"/>
                <a:hlinkClick r:id="rId2" tooltip="https://www.menti.com/alaxenu79rn1"/>
              </a:rPr>
              <a:t>https://www.menti.com/alaxenu79rn1</a:t>
            </a:r>
          </a:p>
          <a:p>
            <a:pPr>
              <a:lnSpc>
                <a:spcPts val="9403"/>
              </a:lnSpc>
              <a:spcBef>
                <a:spcPct val="0"/>
              </a:spcBef>
            </a:pPr>
            <a:r>
              <a:rPr lang="en-US" sz="6716">
                <a:solidFill>
                  <a:srgbClr val="5D5E60"/>
                </a:solidFill>
                <a:latin typeface="Antonio Bold"/>
              </a:rPr>
              <a:t>Play this song while folks add their commitments  (have the song cued up to avoid ads) </a:t>
            </a:r>
            <a:r>
              <a:rPr lang="en-US" sz="6716" u="sng">
                <a:solidFill>
                  <a:srgbClr val="5271FF"/>
                </a:solidFill>
                <a:latin typeface="Antonio Bold"/>
                <a:hlinkClick r:id="rId3" tooltip="https://www.youtube.com/watch?v=AxB9VH3cCN4"/>
              </a:rPr>
              <a:t>https://www.youtube.com/watch?v=AxB9VH3cCN4</a:t>
            </a:r>
            <a:r>
              <a:rPr lang="en-US" sz="6716">
                <a:solidFill>
                  <a:srgbClr val="5D5E60"/>
                </a:solidFill>
                <a:latin typeface="Antonio"/>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304425" y="348245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Prayer for Neighbors</a:t>
            </a:r>
          </a:p>
        </p:txBody>
      </p:sp>
      <p:sp>
        <p:nvSpPr>
          <p:cNvPr id="3" name="Freeform 3"/>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4" name="TextBox 4"/>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5" name="TextBox 5"/>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6" name="TextBox 6"/>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7" name="TextBox 7"/>
          <p:cNvSpPr txBox="1"/>
          <p:nvPr/>
        </p:nvSpPr>
        <p:spPr>
          <a:xfrm>
            <a:off x="5304425" y="5046189"/>
            <a:ext cx="10329426" cy="16631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The wind blows where it chooses, and you hear the sound</a:t>
            </a:r>
          </a:p>
          <a:p>
            <a:pPr>
              <a:lnSpc>
                <a:spcPts val="3357"/>
              </a:lnSpc>
            </a:pPr>
            <a:r>
              <a:rPr lang="en-US" sz="2398">
                <a:solidFill>
                  <a:srgbClr val="FFFFFF"/>
                </a:solidFill>
                <a:latin typeface="Open Sauce Light Italics"/>
              </a:rPr>
              <a:t>of it, but you do not know where it comes from or where it</a:t>
            </a:r>
          </a:p>
          <a:p>
            <a:pPr>
              <a:lnSpc>
                <a:spcPts val="3357"/>
              </a:lnSpc>
            </a:pPr>
            <a:r>
              <a:rPr lang="en-US" sz="2398">
                <a:solidFill>
                  <a:srgbClr val="FFFFFF"/>
                </a:solidFill>
                <a:latin typeface="Open Sauce Light Italics"/>
              </a:rPr>
              <a:t>goes. So it is with everyone who is born of the Spirit. </a:t>
            </a:r>
          </a:p>
          <a:p>
            <a:pPr>
              <a:lnSpc>
                <a:spcPts val="3357"/>
              </a:lnSpc>
            </a:pPr>
            <a:r>
              <a:rPr lang="en-US" sz="2398">
                <a:solidFill>
                  <a:srgbClr val="FFFFFF"/>
                </a:solidFill>
                <a:latin typeface="Open Sauce Light Italics"/>
              </a:rPr>
              <a:t>- John 3:8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054406" y="384350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Prayer for Church Staff</a:t>
            </a:r>
          </a:p>
        </p:txBody>
      </p:sp>
      <p:sp>
        <p:nvSpPr>
          <p:cNvPr id="3" name="Freeform 3"/>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4" name="TextBox 4"/>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5" name="TextBox 5"/>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6" name="TextBox 6"/>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7" name="TextBox 7"/>
          <p:cNvSpPr txBox="1"/>
          <p:nvPr/>
        </p:nvSpPr>
        <p:spPr>
          <a:xfrm>
            <a:off x="5054406" y="5104239"/>
            <a:ext cx="10329426" cy="12440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And let us not grow weary of doing good, for in due season</a:t>
            </a:r>
          </a:p>
          <a:p>
            <a:pPr>
              <a:lnSpc>
                <a:spcPts val="3357"/>
              </a:lnSpc>
            </a:pPr>
            <a:r>
              <a:rPr lang="en-US" sz="2398">
                <a:solidFill>
                  <a:srgbClr val="FFFFFF"/>
                </a:solidFill>
                <a:latin typeface="Open Sauce Light Italics"/>
              </a:rPr>
              <a:t>we will reap, if we do not give up. </a:t>
            </a:r>
          </a:p>
          <a:p>
            <a:pPr>
              <a:lnSpc>
                <a:spcPts val="3357"/>
              </a:lnSpc>
            </a:pPr>
            <a:r>
              <a:rPr lang="en-US" sz="2398">
                <a:solidFill>
                  <a:srgbClr val="FFFFFF"/>
                </a:solidFill>
                <a:latin typeface="Open Sauce Light Italics"/>
              </a:rPr>
              <a:t>- Galatians 6:9 ESV</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203286" y="3178219"/>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Holy Ground</a:t>
            </a:r>
          </a:p>
        </p:txBody>
      </p:sp>
      <p:sp>
        <p:nvSpPr>
          <p:cNvPr id="3" name="TextBox 3"/>
          <p:cNvSpPr txBox="1"/>
          <p:nvPr/>
        </p:nvSpPr>
        <p:spPr>
          <a:xfrm>
            <a:off x="5203286" y="4789761"/>
            <a:ext cx="10646003" cy="2223770"/>
          </a:xfrm>
          <a:prstGeom prst="rect">
            <a:avLst/>
          </a:prstGeom>
        </p:spPr>
        <p:txBody>
          <a:bodyPr lIns="0" tIns="0" rIns="0" bIns="0" rtlCol="0" anchor="t">
            <a:spAutoFit/>
          </a:bodyPr>
          <a:lstStyle/>
          <a:p>
            <a:pPr>
              <a:lnSpc>
                <a:spcPts val="4480"/>
              </a:lnSpc>
            </a:pPr>
            <a:r>
              <a:rPr lang="en-US" sz="3200">
                <a:solidFill>
                  <a:srgbClr val="FFFFFF"/>
                </a:solidFill>
                <a:latin typeface="Antonio"/>
              </a:rPr>
              <a:t>Lord, please help us to notice how our actions impact others.</a:t>
            </a:r>
          </a:p>
          <a:p>
            <a:pPr>
              <a:lnSpc>
                <a:spcPts val="4480"/>
              </a:lnSpc>
            </a:pPr>
            <a:r>
              <a:rPr lang="en-US" sz="3200">
                <a:solidFill>
                  <a:srgbClr val="FFFFFF"/>
                </a:solidFill>
                <a:latin typeface="Antonio"/>
              </a:rPr>
              <a:t>Remind us to be mindful and courteous in all that we do,</a:t>
            </a:r>
          </a:p>
          <a:p>
            <a:pPr>
              <a:lnSpc>
                <a:spcPts val="4480"/>
              </a:lnSpc>
            </a:pPr>
            <a:r>
              <a:rPr lang="en-US" sz="3200">
                <a:solidFill>
                  <a:srgbClr val="FFFFFF"/>
                </a:solidFill>
                <a:latin typeface="Antonio"/>
              </a:rPr>
              <a:t>striving to always walk in your footsteps and treat others with</a:t>
            </a:r>
          </a:p>
          <a:p>
            <a:pPr>
              <a:lnSpc>
                <a:spcPts val="4480"/>
              </a:lnSpc>
              <a:spcBef>
                <a:spcPct val="0"/>
              </a:spcBef>
            </a:pPr>
            <a:r>
              <a:rPr lang="en-US" sz="3200">
                <a:solidFill>
                  <a:srgbClr val="FFFFFF"/>
                </a:solidFill>
                <a:latin typeface="Antonio"/>
              </a:rPr>
              <a:t>love.</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p:nvPr/>
        </p:nvGrpSpPr>
        <p:grpSpPr>
          <a:xfrm>
            <a:off x="-6700398" y="-3010689"/>
            <a:ext cx="16308379" cy="16308379"/>
            <a:chOff x="0" y="0"/>
            <a:chExt cx="812800" cy="812800"/>
          </a:xfrm>
        </p:grpSpPr>
        <p:sp>
          <p:nvSpPr>
            <p:cNvPr id="3" name="Freeform 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0"/>
              </a:srgbClr>
            </a:solidFill>
            <a:ln w="19050">
              <a:solidFill>
                <a:srgbClr val="000000"/>
              </a:solidFill>
            </a:ln>
          </p:spPr>
        </p:sp>
        <p:sp>
          <p:nvSpPr>
            <p:cNvPr id="4" name="TextBox 4"/>
            <p:cNvSpPr txBox="1"/>
            <p:nvPr/>
          </p:nvSpPr>
          <p:spPr>
            <a:xfrm>
              <a:off x="76200" y="47625"/>
              <a:ext cx="660400" cy="688975"/>
            </a:xfrm>
            <a:prstGeom prst="rect">
              <a:avLst/>
            </a:prstGeom>
          </p:spPr>
          <p:txBody>
            <a:bodyPr lIns="50784" tIns="50784" rIns="50784" bIns="50784" rtlCol="0" anchor="ctr"/>
            <a:lstStyle/>
            <a:p>
              <a:pPr algn="ctr">
                <a:lnSpc>
                  <a:spcPts val="1959"/>
                </a:lnSpc>
                <a:spcBef>
                  <a:spcPct val="0"/>
                </a:spcBef>
              </a:pPr>
              <a:endParaRPr/>
            </a:p>
          </p:txBody>
        </p:sp>
      </p:grpSp>
      <p:grpSp>
        <p:nvGrpSpPr>
          <p:cNvPr id="5" name="Group 5"/>
          <p:cNvGrpSpPr/>
          <p:nvPr/>
        </p:nvGrpSpPr>
        <p:grpSpPr>
          <a:xfrm>
            <a:off x="7950513" y="8576246"/>
            <a:ext cx="1204602" cy="1204602"/>
            <a:chOff x="0" y="0"/>
            <a:chExt cx="812800" cy="812800"/>
          </a:xfrm>
        </p:grpSpPr>
        <p:sp>
          <p:nvSpPr>
            <p:cNvPr id="6" name="Freeform 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4A67B0"/>
            </a:solidFill>
            <a:ln w="19050">
              <a:solidFill>
                <a:srgbClr val="000000"/>
              </a:solidFill>
            </a:ln>
          </p:spPr>
        </p:sp>
        <p:sp>
          <p:nvSpPr>
            <p:cNvPr id="7" name="TextBox 7"/>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8" name="Group 8"/>
          <p:cNvGrpSpPr/>
          <p:nvPr/>
        </p:nvGrpSpPr>
        <p:grpSpPr>
          <a:xfrm>
            <a:off x="9457025" y="8332579"/>
            <a:ext cx="5219028" cy="1691936"/>
            <a:chOff x="0" y="0"/>
            <a:chExt cx="955404" cy="309729"/>
          </a:xfrm>
        </p:grpSpPr>
        <p:sp>
          <p:nvSpPr>
            <p:cNvPr id="9" name="Freeform 9"/>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4A67B0"/>
            </a:solidFill>
          </p:spPr>
        </p:sp>
        <p:sp>
          <p:nvSpPr>
            <p:cNvPr id="10" name="TextBox 10"/>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11" name="Group 11"/>
          <p:cNvGrpSpPr/>
          <p:nvPr/>
        </p:nvGrpSpPr>
        <p:grpSpPr>
          <a:xfrm>
            <a:off x="8703769" y="6558723"/>
            <a:ext cx="1204602" cy="1204602"/>
            <a:chOff x="0" y="0"/>
            <a:chExt cx="812800" cy="812800"/>
          </a:xfrm>
        </p:grpSpPr>
        <p:sp>
          <p:nvSpPr>
            <p:cNvPr id="12" name="Freeform 1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CFCFD"/>
            </a:solidFill>
            <a:ln w="19050">
              <a:solidFill>
                <a:srgbClr val="000000"/>
              </a:solidFill>
            </a:ln>
          </p:spPr>
        </p:sp>
        <p:sp>
          <p:nvSpPr>
            <p:cNvPr id="13" name="TextBox 13"/>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14" name="Group 14"/>
          <p:cNvGrpSpPr/>
          <p:nvPr/>
        </p:nvGrpSpPr>
        <p:grpSpPr>
          <a:xfrm>
            <a:off x="9005680" y="4541199"/>
            <a:ext cx="1204602" cy="1204602"/>
            <a:chOff x="0" y="0"/>
            <a:chExt cx="812800" cy="812800"/>
          </a:xfrm>
        </p:grpSpPr>
        <p:sp>
          <p:nvSpPr>
            <p:cNvPr id="15" name="Freeform 15"/>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8987A6"/>
            </a:solidFill>
            <a:ln w="19050">
              <a:solidFill>
                <a:srgbClr val="000000"/>
              </a:solidFill>
            </a:ln>
          </p:spPr>
        </p:sp>
        <p:sp>
          <p:nvSpPr>
            <p:cNvPr id="16" name="TextBox 16"/>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17" name="Group 17"/>
          <p:cNvGrpSpPr/>
          <p:nvPr/>
        </p:nvGrpSpPr>
        <p:grpSpPr>
          <a:xfrm>
            <a:off x="8703769" y="2521438"/>
            <a:ext cx="1204602" cy="1204602"/>
            <a:chOff x="0" y="0"/>
            <a:chExt cx="812800" cy="812800"/>
          </a:xfrm>
        </p:grpSpPr>
        <p:sp>
          <p:nvSpPr>
            <p:cNvPr id="18" name="Freeform 1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EB6DD"/>
            </a:solidFill>
            <a:ln w="19050">
              <a:solidFill>
                <a:srgbClr val="000000"/>
              </a:solidFill>
            </a:ln>
          </p:spPr>
        </p:sp>
        <p:sp>
          <p:nvSpPr>
            <p:cNvPr id="19" name="TextBox 19"/>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20" name="Group 20"/>
          <p:cNvGrpSpPr/>
          <p:nvPr/>
        </p:nvGrpSpPr>
        <p:grpSpPr>
          <a:xfrm>
            <a:off x="7950513" y="506152"/>
            <a:ext cx="1204602" cy="1204602"/>
            <a:chOff x="0" y="0"/>
            <a:chExt cx="812800" cy="812800"/>
          </a:xfrm>
        </p:grpSpPr>
        <p:sp>
          <p:nvSpPr>
            <p:cNvPr id="21" name="Freeform 2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C87E68"/>
            </a:solidFill>
            <a:ln w="19050">
              <a:solidFill>
                <a:srgbClr val="000000"/>
              </a:solidFill>
            </a:ln>
          </p:spPr>
        </p:sp>
        <p:sp>
          <p:nvSpPr>
            <p:cNvPr id="22" name="TextBox 22"/>
            <p:cNvSpPr txBox="1"/>
            <p:nvPr/>
          </p:nvSpPr>
          <p:spPr>
            <a:xfrm>
              <a:off x="76200" y="47625"/>
              <a:ext cx="660400" cy="688975"/>
            </a:xfrm>
            <a:prstGeom prst="rect">
              <a:avLst/>
            </a:prstGeom>
          </p:spPr>
          <p:txBody>
            <a:bodyPr lIns="50784" tIns="50784" rIns="50784" bIns="50784" rtlCol="0" anchor="ctr"/>
            <a:lstStyle/>
            <a:p>
              <a:pPr algn="ctr">
                <a:lnSpc>
                  <a:spcPts val="1959"/>
                </a:lnSpc>
              </a:pPr>
              <a:endParaRPr/>
            </a:p>
          </p:txBody>
        </p:sp>
      </p:grpSp>
      <p:grpSp>
        <p:nvGrpSpPr>
          <p:cNvPr id="23" name="Group 23"/>
          <p:cNvGrpSpPr/>
          <p:nvPr/>
        </p:nvGrpSpPr>
        <p:grpSpPr>
          <a:xfrm>
            <a:off x="10210282" y="6315055"/>
            <a:ext cx="5219028" cy="1691936"/>
            <a:chOff x="0" y="0"/>
            <a:chExt cx="955404" cy="309729"/>
          </a:xfrm>
        </p:grpSpPr>
        <p:sp>
          <p:nvSpPr>
            <p:cNvPr id="24" name="Freeform 24"/>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FCFCFD"/>
            </a:solidFill>
            <a:ln w="19050">
              <a:solidFill>
                <a:srgbClr val="000000"/>
              </a:solidFill>
            </a:ln>
          </p:spPr>
        </p:sp>
        <p:sp>
          <p:nvSpPr>
            <p:cNvPr id="25" name="TextBox 25"/>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26" name="Group 26"/>
          <p:cNvGrpSpPr/>
          <p:nvPr/>
        </p:nvGrpSpPr>
        <p:grpSpPr>
          <a:xfrm>
            <a:off x="10517066" y="4288475"/>
            <a:ext cx="5219028" cy="1691936"/>
            <a:chOff x="0" y="0"/>
            <a:chExt cx="955404" cy="309729"/>
          </a:xfrm>
        </p:grpSpPr>
        <p:sp>
          <p:nvSpPr>
            <p:cNvPr id="27" name="Freeform 27"/>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8987A6"/>
            </a:solidFill>
          </p:spPr>
        </p:sp>
        <p:sp>
          <p:nvSpPr>
            <p:cNvPr id="28" name="TextBox 28"/>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29" name="Group 29"/>
          <p:cNvGrpSpPr/>
          <p:nvPr/>
        </p:nvGrpSpPr>
        <p:grpSpPr>
          <a:xfrm>
            <a:off x="10210282" y="2277771"/>
            <a:ext cx="5219028" cy="1691936"/>
            <a:chOff x="0" y="0"/>
            <a:chExt cx="955404" cy="309729"/>
          </a:xfrm>
        </p:grpSpPr>
        <p:sp>
          <p:nvSpPr>
            <p:cNvPr id="30" name="Freeform 30"/>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5EB6DD"/>
            </a:solidFill>
          </p:spPr>
        </p:sp>
        <p:sp>
          <p:nvSpPr>
            <p:cNvPr id="31" name="TextBox 31"/>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32" name="Group 32"/>
          <p:cNvGrpSpPr/>
          <p:nvPr/>
        </p:nvGrpSpPr>
        <p:grpSpPr>
          <a:xfrm>
            <a:off x="9457025" y="225280"/>
            <a:ext cx="5219028" cy="1691936"/>
            <a:chOff x="0" y="0"/>
            <a:chExt cx="955404" cy="309729"/>
          </a:xfrm>
        </p:grpSpPr>
        <p:sp>
          <p:nvSpPr>
            <p:cNvPr id="33" name="Freeform 33"/>
            <p:cNvSpPr/>
            <p:nvPr/>
          </p:nvSpPr>
          <p:spPr>
            <a:xfrm>
              <a:off x="0" y="0"/>
              <a:ext cx="955404" cy="309729"/>
            </a:xfrm>
            <a:custGeom>
              <a:avLst/>
              <a:gdLst/>
              <a:ahLst/>
              <a:cxnLst/>
              <a:rect l="l" t="t" r="r" b="b"/>
              <a:pathLst>
                <a:path w="955404" h="309729">
                  <a:moveTo>
                    <a:pt x="23734" y="0"/>
                  </a:moveTo>
                  <a:lnTo>
                    <a:pt x="931669" y="0"/>
                  </a:lnTo>
                  <a:cubicBezTo>
                    <a:pt x="944778" y="0"/>
                    <a:pt x="955404" y="10626"/>
                    <a:pt x="955404" y="23734"/>
                  </a:cubicBezTo>
                  <a:lnTo>
                    <a:pt x="955404" y="285994"/>
                  </a:lnTo>
                  <a:cubicBezTo>
                    <a:pt x="955404" y="292289"/>
                    <a:pt x="952903" y="298326"/>
                    <a:pt x="948452" y="302777"/>
                  </a:cubicBezTo>
                  <a:cubicBezTo>
                    <a:pt x="944001" y="307228"/>
                    <a:pt x="937964" y="309729"/>
                    <a:pt x="931669" y="309729"/>
                  </a:cubicBezTo>
                  <a:lnTo>
                    <a:pt x="23734" y="309729"/>
                  </a:lnTo>
                  <a:cubicBezTo>
                    <a:pt x="17440" y="309729"/>
                    <a:pt x="11403" y="307228"/>
                    <a:pt x="6952" y="302777"/>
                  </a:cubicBezTo>
                  <a:cubicBezTo>
                    <a:pt x="2501" y="298326"/>
                    <a:pt x="0" y="292289"/>
                    <a:pt x="0" y="285994"/>
                  </a:cubicBezTo>
                  <a:lnTo>
                    <a:pt x="0" y="23734"/>
                  </a:lnTo>
                  <a:cubicBezTo>
                    <a:pt x="0" y="17440"/>
                    <a:pt x="2501" y="11403"/>
                    <a:pt x="6952" y="6952"/>
                  </a:cubicBezTo>
                  <a:cubicBezTo>
                    <a:pt x="11403" y="2501"/>
                    <a:pt x="17440" y="0"/>
                    <a:pt x="23734" y="0"/>
                  </a:cubicBezTo>
                  <a:close/>
                </a:path>
              </a:pathLst>
            </a:custGeom>
            <a:solidFill>
              <a:srgbClr val="C87E68"/>
            </a:solidFill>
          </p:spPr>
        </p:sp>
        <p:sp>
          <p:nvSpPr>
            <p:cNvPr id="34" name="TextBox 34"/>
            <p:cNvSpPr txBox="1"/>
            <p:nvPr/>
          </p:nvSpPr>
          <p:spPr>
            <a:xfrm>
              <a:off x="0" y="-28575"/>
              <a:ext cx="812800" cy="841375"/>
            </a:xfrm>
            <a:prstGeom prst="rect">
              <a:avLst/>
            </a:prstGeom>
          </p:spPr>
          <p:txBody>
            <a:bodyPr lIns="46102" tIns="46102" rIns="46102" bIns="46102" rtlCol="0" anchor="ctr"/>
            <a:lstStyle/>
            <a:p>
              <a:pPr algn="ctr">
                <a:lnSpc>
                  <a:spcPts val="2413"/>
                </a:lnSpc>
                <a:spcBef>
                  <a:spcPct val="0"/>
                </a:spcBef>
              </a:pPr>
              <a:endParaRPr/>
            </a:p>
          </p:txBody>
        </p:sp>
      </p:grpSp>
      <p:grpSp>
        <p:nvGrpSpPr>
          <p:cNvPr id="35" name="Group 35"/>
          <p:cNvGrpSpPr>
            <a:grpSpLocks noChangeAspect="1"/>
          </p:cNvGrpSpPr>
          <p:nvPr/>
        </p:nvGrpSpPr>
        <p:grpSpPr>
          <a:xfrm>
            <a:off x="-8720462" y="-280343"/>
            <a:ext cx="10847730" cy="10847687"/>
            <a:chOff x="0" y="0"/>
            <a:chExt cx="6350000" cy="6349975"/>
          </a:xfrm>
        </p:grpSpPr>
        <p:sp>
          <p:nvSpPr>
            <p:cNvPr id="36" name="Freeform 36"/>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2"/>
              <a:stretch>
                <a:fillRect l="-13600" t="-67765" r="-23396" b="-37081"/>
              </a:stretch>
            </a:blipFill>
          </p:spPr>
        </p:sp>
      </p:grpSp>
      <p:sp>
        <p:nvSpPr>
          <p:cNvPr id="37" name="Freeform 37"/>
          <p:cNvSpPr/>
          <p:nvPr/>
        </p:nvSpPr>
        <p:spPr>
          <a:xfrm>
            <a:off x="8831546" y="4367066"/>
            <a:ext cx="1552869" cy="1552869"/>
          </a:xfrm>
          <a:custGeom>
            <a:avLst/>
            <a:gdLst/>
            <a:ahLst/>
            <a:cxnLst/>
            <a:rect l="l" t="t" r="r" b="b"/>
            <a:pathLst>
              <a:path w="1552869" h="1552869">
                <a:moveTo>
                  <a:pt x="0" y="0"/>
                </a:moveTo>
                <a:lnTo>
                  <a:pt x="1552869" y="0"/>
                </a:lnTo>
                <a:lnTo>
                  <a:pt x="1552869" y="1552868"/>
                </a:lnTo>
                <a:lnTo>
                  <a:pt x="0" y="155286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38" name="TextBox 38"/>
          <p:cNvSpPr txBox="1"/>
          <p:nvPr/>
        </p:nvSpPr>
        <p:spPr>
          <a:xfrm>
            <a:off x="3347365" y="4205067"/>
            <a:ext cx="4960500" cy="1992101"/>
          </a:xfrm>
          <a:prstGeom prst="rect">
            <a:avLst/>
          </a:prstGeom>
        </p:spPr>
        <p:txBody>
          <a:bodyPr lIns="0" tIns="0" rIns="0" bIns="0" rtlCol="0" anchor="t">
            <a:spAutoFit/>
          </a:bodyPr>
          <a:lstStyle/>
          <a:p>
            <a:pPr>
              <a:lnSpc>
                <a:spcPts val="7607"/>
              </a:lnSpc>
            </a:pPr>
            <a:r>
              <a:rPr lang="en-US" sz="7607">
                <a:solidFill>
                  <a:srgbClr val="5D5E60"/>
                </a:solidFill>
                <a:latin typeface="Public Sans Bold"/>
              </a:rPr>
              <a:t>Visual Timeline</a:t>
            </a:r>
          </a:p>
        </p:txBody>
      </p:sp>
      <p:sp>
        <p:nvSpPr>
          <p:cNvPr id="39" name="TextBox 39"/>
          <p:cNvSpPr txBox="1"/>
          <p:nvPr/>
        </p:nvSpPr>
        <p:spPr>
          <a:xfrm>
            <a:off x="9791806" y="8566721"/>
            <a:ext cx="2274733"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Five</a:t>
            </a:r>
          </a:p>
        </p:txBody>
      </p:sp>
      <p:sp>
        <p:nvSpPr>
          <p:cNvPr id="40" name="TextBox 40"/>
          <p:cNvSpPr txBox="1"/>
          <p:nvPr/>
        </p:nvSpPr>
        <p:spPr>
          <a:xfrm>
            <a:off x="9791806" y="9063354"/>
            <a:ext cx="4463717" cy="341627"/>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Creating the Path Forward</a:t>
            </a:r>
          </a:p>
        </p:txBody>
      </p:sp>
      <p:sp>
        <p:nvSpPr>
          <p:cNvPr id="41" name="TextBox 41"/>
          <p:cNvSpPr txBox="1"/>
          <p:nvPr/>
        </p:nvSpPr>
        <p:spPr>
          <a:xfrm>
            <a:off x="10545062" y="6549198"/>
            <a:ext cx="2078860" cy="386913"/>
          </a:xfrm>
          <a:prstGeom prst="rect">
            <a:avLst/>
          </a:prstGeom>
        </p:spPr>
        <p:txBody>
          <a:bodyPr lIns="0" tIns="0" rIns="0" bIns="0" rtlCol="0" anchor="t">
            <a:spAutoFit/>
          </a:bodyPr>
          <a:lstStyle/>
          <a:p>
            <a:pPr>
              <a:lnSpc>
                <a:spcPts val="3042"/>
              </a:lnSpc>
              <a:spcBef>
                <a:spcPct val="0"/>
              </a:spcBef>
            </a:pPr>
            <a:r>
              <a:rPr lang="en-US" sz="2535">
                <a:solidFill>
                  <a:srgbClr val="404040"/>
                </a:solidFill>
                <a:latin typeface="Public Sans Bold"/>
              </a:rPr>
              <a:t>Module Four</a:t>
            </a:r>
          </a:p>
        </p:txBody>
      </p:sp>
      <p:sp>
        <p:nvSpPr>
          <p:cNvPr id="42" name="TextBox 42"/>
          <p:cNvSpPr txBox="1"/>
          <p:nvPr/>
        </p:nvSpPr>
        <p:spPr>
          <a:xfrm>
            <a:off x="10545062" y="7045830"/>
            <a:ext cx="4470975" cy="341627"/>
          </a:xfrm>
          <a:prstGeom prst="rect">
            <a:avLst/>
          </a:prstGeom>
        </p:spPr>
        <p:txBody>
          <a:bodyPr lIns="0" tIns="0" rIns="0" bIns="0" rtlCol="0" anchor="t">
            <a:spAutoFit/>
          </a:bodyPr>
          <a:lstStyle/>
          <a:p>
            <a:pPr>
              <a:lnSpc>
                <a:spcPts val="2662"/>
              </a:lnSpc>
              <a:spcBef>
                <a:spcPct val="0"/>
              </a:spcBef>
            </a:pPr>
            <a:r>
              <a:rPr lang="en-US" sz="2218">
                <a:solidFill>
                  <a:srgbClr val="404040"/>
                </a:solidFill>
                <a:latin typeface="Public Sans"/>
              </a:rPr>
              <a:t>Honoring the Process</a:t>
            </a:r>
          </a:p>
        </p:txBody>
      </p:sp>
      <p:sp>
        <p:nvSpPr>
          <p:cNvPr id="43" name="TextBox 43"/>
          <p:cNvSpPr txBox="1"/>
          <p:nvPr/>
        </p:nvSpPr>
        <p:spPr>
          <a:xfrm>
            <a:off x="10851846" y="4531674"/>
            <a:ext cx="2274733"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Three</a:t>
            </a:r>
          </a:p>
        </p:txBody>
      </p:sp>
      <p:sp>
        <p:nvSpPr>
          <p:cNvPr id="44" name="TextBox 44"/>
          <p:cNvSpPr txBox="1"/>
          <p:nvPr/>
        </p:nvSpPr>
        <p:spPr>
          <a:xfrm>
            <a:off x="10851846" y="5028306"/>
            <a:ext cx="4462596" cy="673729"/>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Making Informed &amp; Collective Decisions</a:t>
            </a:r>
          </a:p>
        </p:txBody>
      </p:sp>
      <p:sp>
        <p:nvSpPr>
          <p:cNvPr id="45" name="TextBox 45"/>
          <p:cNvSpPr txBox="1"/>
          <p:nvPr/>
        </p:nvSpPr>
        <p:spPr>
          <a:xfrm>
            <a:off x="10545062" y="2511913"/>
            <a:ext cx="2078860" cy="386913"/>
          </a:xfrm>
          <a:prstGeom prst="rect">
            <a:avLst/>
          </a:prstGeom>
        </p:spPr>
        <p:txBody>
          <a:bodyPr lIns="0" tIns="0" rIns="0" bIns="0" rtlCol="0" anchor="t">
            <a:spAutoFit/>
          </a:bodyPr>
          <a:lstStyle/>
          <a:p>
            <a:pPr>
              <a:lnSpc>
                <a:spcPts val="3042"/>
              </a:lnSpc>
              <a:spcBef>
                <a:spcPct val="0"/>
              </a:spcBef>
            </a:pPr>
            <a:r>
              <a:rPr lang="en-US" sz="2535">
                <a:solidFill>
                  <a:srgbClr val="404040"/>
                </a:solidFill>
                <a:latin typeface="Public Sans Bold"/>
              </a:rPr>
              <a:t>Module Two</a:t>
            </a:r>
          </a:p>
        </p:txBody>
      </p:sp>
      <p:sp>
        <p:nvSpPr>
          <p:cNvPr id="46" name="TextBox 46"/>
          <p:cNvSpPr txBox="1"/>
          <p:nvPr/>
        </p:nvSpPr>
        <p:spPr>
          <a:xfrm>
            <a:off x="10545062" y="3008545"/>
            <a:ext cx="4470975" cy="673729"/>
          </a:xfrm>
          <a:prstGeom prst="rect">
            <a:avLst/>
          </a:prstGeom>
        </p:spPr>
        <p:txBody>
          <a:bodyPr lIns="0" tIns="0" rIns="0" bIns="0" rtlCol="0" anchor="t">
            <a:spAutoFit/>
          </a:bodyPr>
          <a:lstStyle/>
          <a:p>
            <a:pPr>
              <a:lnSpc>
                <a:spcPts val="2662"/>
              </a:lnSpc>
            </a:pPr>
            <a:r>
              <a:rPr lang="en-US" sz="2218">
                <a:solidFill>
                  <a:srgbClr val="404040"/>
                </a:solidFill>
                <a:latin typeface="Public Sans"/>
              </a:rPr>
              <a:t>Understanding the Paths </a:t>
            </a:r>
          </a:p>
          <a:p>
            <a:pPr>
              <a:lnSpc>
                <a:spcPts val="2662"/>
              </a:lnSpc>
              <a:spcBef>
                <a:spcPct val="0"/>
              </a:spcBef>
            </a:pPr>
            <a:r>
              <a:rPr lang="en-US" sz="2218">
                <a:solidFill>
                  <a:srgbClr val="404040"/>
                </a:solidFill>
                <a:latin typeface="Public Sans"/>
              </a:rPr>
              <a:t>Forward</a:t>
            </a:r>
          </a:p>
        </p:txBody>
      </p:sp>
      <p:sp>
        <p:nvSpPr>
          <p:cNvPr id="47" name="TextBox 47"/>
          <p:cNvSpPr txBox="1"/>
          <p:nvPr/>
        </p:nvSpPr>
        <p:spPr>
          <a:xfrm>
            <a:off x="9791806" y="459422"/>
            <a:ext cx="2088369" cy="386913"/>
          </a:xfrm>
          <a:prstGeom prst="rect">
            <a:avLst/>
          </a:prstGeom>
        </p:spPr>
        <p:txBody>
          <a:bodyPr lIns="0" tIns="0" rIns="0" bIns="0" rtlCol="0" anchor="t">
            <a:spAutoFit/>
          </a:bodyPr>
          <a:lstStyle/>
          <a:p>
            <a:pPr>
              <a:lnSpc>
                <a:spcPts val="3042"/>
              </a:lnSpc>
              <a:spcBef>
                <a:spcPct val="0"/>
              </a:spcBef>
            </a:pPr>
            <a:r>
              <a:rPr lang="en-US" sz="2535">
                <a:solidFill>
                  <a:srgbClr val="FFFFFF"/>
                </a:solidFill>
                <a:latin typeface="Public Sans Bold"/>
              </a:rPr>
              <a:t>Module One</a:t>
            </a:r>
          </a:p>
        </p:txBody>
      </p:sp>
      <p:sp>
        <p:nvSpPr>
          <p:cNvPr id="48" name="TextBox 48"/>
          <p:cNvSpPr txBox="1"/>
          <p:nvPr/>
        </p:nvSpPr>
        <p:spPr>
          <a:xfrm>
            <a:off x="9791806" y="956055"/>
            <a:ext cx="4463717" cy="341627"/>
          </a:xfrm>
          <a:prstGeom prst="rect">
            <a:avLst/>
          </a:prstGeom>
        </p:spPr>
        <p:txBody>
          <a:bodyPr lIns="0" tIns="0" rIns="0" bIns="0" rtlCol="0" anchor="t">
            <a:spAutoFit/>
          </a:bodyPr>
          <a:lstStyle/>
          <a:p>
            <a:pPr>
              <a:lnSpc>
                <a:spcPts val="2662"/>
              </a:lnSpc>
              <a:spcBef>
                <a:spcPct val="0"/>
              </a:spcBef>
            </a:pPr>
            <a:r>
              <a:rPr lang="en-US" sz="2218">
                <a:solidFill>
                  <a:srgbClr val="FFFFFF"/>
                </a:solidFill>
                <a:latin typeface="Public Sans"/>
              </a:rPr>
              <a:t>Acknowledging the Struggle</a:t>
            </a:r>
          </a:p>
        </p:txBody>
      </p:sp>
      <p:sp>
        <p:nvSpPr>
          <p:cNvPr id="49" name="Freeform 49"/>
          <p:cNvSpPr/>
          <p:nvPr/>
        </p:nvSpPr>
        <p:spPr>
          <a:xfrm>
            <a:off x="8652870" y="4179332"/>
            <a:ext cx="1910221" cy="1910221"/>
          </a:xfrm>
          <a:custGeom>
            <a:avLst/>
            <a:gdLst/>
            <a:ahLst/>
            <a:cxnLst/>
            <a:rect l="l" t="t" r="r" b="b"/>
            <a:pathLst>
              <a:path w="1910221" h="1910221">
                <a:moveTo>
                  <a:pt x="0" y="0"/>
                </a:moveTo>
                <a:lnTo>
                  <a:pt x="1910221" y="0"/>
                </a:lnTo>
                <a:lnTo>
                  <a:pt x="1910221" y="1910221"/>
                </a:lnTo>
                <a:lnTo>
                  <a:pt x="0" y="191022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304425" y="3633953"/>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Prayer of Resiliency</a:t>
            </a:r>
          </a:p>
        </p:txBody>
      </p:sp>
      <p:sp>
        <p:nvSpPr>
          <p:cNvPr id="3" name="Freeform 3"/>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4" name="TextBox 4"/>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5" name="TextBox 5"/>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6" name="TextBox 6"/>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7" name="TextBox 7"/>
          <p:cNvSpPr txBox="1"/>
          <p:nvPr/>
        </p:nvSpPr>
        <p:spPr>
          <a:xfrm>
            <a:off x="5304425" y="4894689"/>
            <a:ext cx="10329426" cy="16631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Then Samuel took a stone and set it up between Mizpah and</a:t>
            </a:r>
          </a:p>
          <a:p>
            <a:pPr>
              <a:lnSpc>
                <a:spcPts val="3357"/>
              </a:lnSpc>
            </a:pPr>
            <a:r>
              <a:rPr lang="en-US" sz="2398">
                <a:solidFill>
                  <a:srgbClr val="FFFFFF"/>
                </a:solidFill>
                <a:latin typeface="Open Sauce Light Italics"/>
              </a:rPr>
              <a:t>Shen. He named it Ebenezer, saying, “Thus far the Lord has</a:t>
            </a:r>
          </a:p>
          <a:p>
            <a:pPr>
              <a:lnSpc>
                <a:spcPts val="3357"/>
              </a:lnSpc>
            </a:pPr>
            <a:r>
              <a:rPr lang="en-US" sz="2398">
                <a:solidFill>
                  <a:srgbClr val="FFFFFF"/>
                </a:solidFill>
                <a:latin typeface="Open Sauce Light Italics"/>
              </a:rPr>
              <a:t>helped us.” </a:t>
            </a:r>
          </a:p>
          <a:p>
            <a:pPr>
              <a:lnSpc>
                <a:spcPts val="3357"/>
              </a:lnSpc>
            </a:pPr>
            <a:r>
              <a:rPr lang="en-US" sz="2398">
                <a:solidFill>
                  <a:srgbClr val="FFFFFF"/>
                </a:solidFill>
                <a:latin typeface="Open Sauce Light Italics"/>
              </a:rPr>
              <a:t>- 1 Samuel 7:12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5203286" y="2181948"/>
            <a:ext cx="9288943" cy="876889"/>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Prayer of Thanks</a:t>
            </a:r>
          </a:p>
        </p:txBody>
      </p:sp>
      <p:sp>
        <p:nvSpPr>
          <p:cNvPr id="3" name="Freeform 3"/>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4" name="TextBox 4"/>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5" name="TextBox 5"/>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6" name="TextBox 6"/>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7" name="TextBox 7"/>
          <p:cNvSpPr txBox="1"/>
          <p:nvPr/>
        </p:nvSpPr>
        <p:spPr>
          <a:xfrm>
            <a:off x="5203286" y="3442685"/>
            <a:ext cx="10329426" cy="1244008"/>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The steadfast love of the Lord never ceases;</a:t>
            </a:r>
          </a:p>
          <a:p>
            <a:pPr>
              <a:lnSpc>
                <a:spcPts val="3357"/>
              </a:lnSpc>
            </a:pPr>
            <a:r>
              <a:rPr lang="en-US" sz="2398">
                <a:solidFill>
                  <a:srgbClr val="FFFFFF"/>
                </a:solidFill>
                <a:latin typeface="Open Sauce Light Italics"/>
              </a:rPr>
              <a:t>his mercies never come to an end. </a:t>
            </a:r>
          </a:p>
          <a:p>
            <a:pPr>
              <a:lnSpc>
                <a:spcPts val="3357"/>
              </a:lnSpc>
            </a:pPr>
            <a:r>
              <a:rPr lang="en-US" sz="2398">
                <a:solidFill>
                  <a:srgbClr val="FFFFFF"/>
                </a:solidFill>
                <a:latin typeface="Open Sauce Light Italics"/>
              </a:rPr>
              <a:t>- </a:t>
            </a:r>
            <a:r>
              <a:rPr lang="en-US" sz="2398">
                <a:solidFill>
                  <a:srgbClr val="FFFFFF"/>
                </a:solidFill>
                <a:latin typeface="Open Sauce"/>
              </a:rPr>
              <a:t>L</a:t>
            </a:r>
            <a:r>
              <a:rPr lang="en-US" sz="2398">
                <a:solidFill>
                  <a:srgbClr val="FFFFFF"/>
                </a:solidFill>
                <a:latin typeface="Open Sauce Light Italics"/>
              </a:rPr>
              <a:t>amentations 3:22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923925"/>
            <a:ext cx="16230600" cy="8877936"/>
          </a:xfrm>
          <a:prstGeom prst="rect">
            <a:avLst/>
          </a:prstGeom>
        </p:spPr>
        <p:txBody>
          <a:bodyPr lIns="0" tIns="0" rIns="0" bIns="0" rtlCol="0" anchor="t">
            <a:spAutoFit/>
          </a:bodyPr>
          <a:lstStyle/>
          <a:p>
            <a:pPr>
              <a:lnSpc>
                <a:spcPts val="7839"/>
              </a:lnSpc>
            </a:pPr>
            <a:r>
              <a:rPr lang="en-US" sz="5599">
                <a:solidFill>
                  <a:srgbClr val="545454"/>
                </a:solidFill>
                <a:latin typeface="Antonio Bold"/>
              </a:rPr>
              <a:t>Share the voting link with participants via chat after the first 5-10 minutes of the prayer walk time have passed.</a:t>
            </a:r>
          </a:p>
          <a:p>
            <a:pPr>
              <a:lnSpc>
                <a:spcPts val="7839"/>
              </a:lnSpc>
            </a:pPr>
            <a:endParaRPr lang="en-US" sz="5599">
              <a:solidFill>
                <a:srgbClr val="545454"/>
              </a:solidFill>
              <a:latin typeface="Antonio Bold"/>
            </a:endParaRPr>
          </a:p>
          <a:p>
            <a:pPr>
              <a:lnSpc>
                <a:spcPts val="7839"/>
              </a:lnSpc>
              <a:spcBef>
                <a:spcPct val="0"/>
              </a:spcBef>
            </a:pPr>
            <a:r>
              <a:rPr lang="en-US" sz="5599">
                <a:solidFill>
                  <a:srgbClr val="545454"/>
                </a:solidFill>
                <a:latin typeface="Antonio Bold"/>
              </a:rPr>
              <a:t>Using the </a:t>
            </a:r>
            <a:r>
              <a:rPr lang="en-US" sz="5599" u="sng">
                <a:solidFill>
                  <a:srgbClr val="5271FF"/>
                </a:solidFill>
                <a:latin typeface="Antonio Bold"/>
                <a:hlinkClick r:id="rId2" tooltip="https://docs.google.com/forms/d/1_CxueveiWDisHNttOLsassw1ViBS904cRFKaqT6Gt54/template/preview"/>
              </a:rPr>
              <a:t>Google Form template shared earlier on page 15</a:t>
            </a:r>
            <a:r>
              <a:rPr lang="en-US" sz="5599">
                <a:solidFill>
                  <a:srgbClr val="545454"/>
                </a:solidFill>
                <a:latin typeface="Antonio Bold"/>
              </a:rPr>
              <a:t> of this document (prior to deleting instruction slides), the sharable link can be found by clicking the purple 'send' button near the top right-hand corner, then choosing the middle, 'send by link' option to copy and paste the voting link in the Zoom chat box.</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8987A6"/>
        </a:solidFill>
        <a:effectLst/>
      </p:bgPr>
    </p:bg>
    <p:spTree>
      <p:nvGrpSpPr>
        <p:cNvPr id="1" name=""/>
        <p:cNvGrpSpPr/>
        <p:nvPr/>
      </p:nvGrpSpPr>
      <p:grpSpPr>
        <a:xfrm>
          <a:off x="0" y="0"/>
          <a:ext cx="0" cy="0"/>
          <a:chOff x="0" y="0"/>
          <a:chExt cx="0" cy="0"/>
        </a:xfrm>
      </p:grpSpPr>
      <p:sp>
        <p:nvSpPr>
          <p:cNvPr id="2" name="TextBox 2"/>
          <p:cNvSpPr txBox="1"/>
          <p:nvPr/>
        </p:nvSpPr>
        <p:spPr>
          <a:xfrm>
            <a:off x="4499529" y="4266627"/>
            <a:ext cx="9288943" cy="876873"/>
          </a:xfrm>
          <a:prstGeom prst="rect">
            <a:avLst/>
          </a:prstGeom>
        </p:spPr>
        <p:txBody>
          <a:bodyPr lIns="0" tIns="0" rIns="0" bIns="0" rtlCol="0" anchor="t">
            <a:spAutoFit/>
          </a:bodyPr>
          <a:lstStyle/>
          <a:p>
            <a:pPr>
              <a:lnSpc>
                <a:spcPts val="7241"/>
              </a:lnSpc>
              <a:spcBef>
                <a:spcPct val="0"/>
              </a:spcBef>
            </a:pPr>
            <a:r>
              <a:rPr lang="en-US" sz="5172">
                <a:solidFill>
                  <a:srgbClr val="FFFFFF"/>
                </a:solidFill>
                <a:latin typeface="Antonio Bold"/>
              </a:rPr>
              <a:t>Share your voice</a:t>
            </a:r>
          </a:p>
        </p:txBody>
      </p:sp>
      <p:sp>
        <p:nvSpPr>
          <p:cNvPr id="3" name="Freeform 3"/>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4" name="TextBox 4"/>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www.abingdonpress.com</a:t>
            </a:r>
          </a:p>
        </p:txBody>
      </p:sp>
      <p:sp>
        <p:nvSpPr>
          <p:cNvPr id="5" name="TextBox 5"/>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FFFFFF"/>
                </a:solidFill>
                <a:latin typeface="Open Sauce"/>
              </a:rPr>
              <a:t>www.sparkgroupconsulting.com</a:t>
            </a:r>
          </a:p>
        </p:txBody>
      </p:sp>
      <p:sp>
        <p:nvSpPr>
          <p:cNvPr id="6" name="TextBox 6"/>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FFFFFF"/>
                </a:solidFill>
                <a:latin typeface="Open Sauce Italics"/>
              </a:rPr>
              <a:t>Calm: How to End Destructive Conflict in Your Church</a:t>
            </a:r>
          </a:p>
        </p:txBody>
      </p:sp>
      <p:sp>
        <p:nvSpPr>
          <p:cNvPr id="7" name="TextBox 7"/>
          <p:cNvSpPr txBox="1"/>
          <p:nvPr/>
        </p:nvSpPr>
        <p:spPr>
          <a:xfrm>
            <a:off x="4534165" y="5665207"/>
            <a:ext cx="10329426" cy="1662964"/>
          </a:xfrm>
          <a:prstGeom prst="rect">
            <a:avLst/>
          </a:prstGeom>
        </p:spPr>
        <p:txBody>
          <a:bodyPr lIns="0" tIns="0" rIns="0" bIns="0" rtlCol="0" anchor="t">
            <a:spAutoFit/>
          </a:bodyPr>
          <a:lstStyle/>
          <a:p>
            <a:pPr>
              <a:lnSpc>
                <a:spcPts val="3357"/>
              </a:lnSpc>
            </a:pPr>
            <a:r>
              <a:rPr lang="en-US" sz="2398">
                <a:solidFill>
                  <a:srgbClr val="FFFFFF"/>
                </a:solidFill>
                <a:latin typeface="Open Sauce Light Italics"/>
              </a:rPr>
              <a:t>Please ensure you have voted. If you have not already, follow the link that was sent to you in order to indicate your preference for the potential paths forward.</a:t>
            </a:r>
          </a:p>
          <a:p>
            <a:pPr>
              <a:lnSpc>
                <a:spcPts val="3357"/>
              </a:lnSpc>
            </a:pPr>
            <a:endParaRPr lang="en-US" sz="2398">
              <a:solidFill>
                <a:srgbClr val="FFFFFF"/>
              </a:solidFill>
              <a:latin typeface="Open Sauce Light Itali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TextBox 2"/>
          <p:cNvSpPr txBox="1"/>
          <p:nvPr/>
        </p:nvSpPr>
        <p:spPr>
          <a:xfrm>
            <a:off x="5565790" y="3369271"/>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Results</a:t>
            </a:r>
          </a:p>
        </p:txBody>
      </p:sp>
      <p:sp>
        <p:nvSpPr>
          <p:cNvPr id="3" name="TextBox 3"/>
          <p:cNvSpPr txBox="1"/>
          <p:nvPr/>
        </p:nvSpPr>
        <p:spPr>
          <a:xfrm>
            <a:off x="5565790" y="4605655"/>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Please hold your comments and reactions</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8" name="Group 8"/>
          <p:cNvGrpSpPr>
            <a:grpSpLocks noChangeAspect="1"/>
          </p:cNvGrpSpPr>
          <p:nvPr/>
        </p:nvGrpSpPr>
        <p:grpSpPr>
          <a:xfrm>
            <a:off x="-8720462" y="-280343"/>
            <a:ext cx="10847730" cy="10847687"/>
            <a:chOff x="0" y="0"/>
            <a:chExt cx="6350000" cy="6349975"/>
          </a:xfrm>
        </p:grpSpPr>
        <p:sp>
          <p:nvSpPr>
            <p:cNvPr id="9" name="Freeform 9"/>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784083"/>
            <a:ext cx="16230600" cy="3534622"/>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Share your screen and show the results by clicking, "responses" at the top center of the  google form page.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C87E68"/>
        </a:solidFill>
        <a:effectLst/>
      </p:bgPr>
    </p:bg>
    <p:spTree>
      <p:nvGrpSpPr>
        <p:cNvPr id="1" name=""/>
        <p:cNvGrpSpPr/>
        <p:nvPr/>
      </p:nvGrpSpPr>
      <p:grpSpPr>
        <a:xfrm>
          <a:off x="0" y="0"/>
          <a:ext cx="0" cy="0"/>
          <a:chOff x="0" y="0"/>
          <a:chExt cx="0" cy="0"/>
        </a:xfrm>
      </p:grpSpPr>
      <p:sp>
        <p:nvSpPr>
          <p:cNvPr id="2" name="TextBox 2"/>
          <p:cNvSpPr txBox="1"/>
          <p:nvPr/>
        </p:nvSpPr>
        <p:spPr>
          <a:xfrm>
            <a:off x="5565790" y="4208761"/>
            <a:ext cx="7156420" cy="876889"/>
          </a:xfrm>
          <a:prstGeom prst="rect">
            <a:avLst/>
          </a:prstGeom>
        </p:spPr>
        <p:txBody>
          <a:bodyPr lIns="0" tIns="0" rIns="0" bIns="0" rtlCol="0" anchor="t">
            <a:spAutoFit/>
          </a:bodyPr>
          <a:lstStyle/>
          <a:p>
            <a:pPr>
              <a:lnSpc>
                <a:spcPts val="7241"/>
              </a:lnSpc>
              <a:spcBef>
                <a:spcPct val="0"/>
              </a:spcBef>
            </a:pPr>
            <a:r>
              <a:rPr lang="en-US" sz="5172">
                <a:solidFill>
                  <a:srgbClr val="FCFCFD"/>
                </a:solidFill>
                <a:latin typeface="Antonio Bold"/>
              </a:rPr>
              <a:t>Go in peace</a:t>
            </a:r>
          </a:p>
        </p:txBody>
      </p:sp>
      <p:sp>
        <p:nvSpPr>
          <p:cNvPr id="3" name="TextBox 3"/>
          <p:cNvSpPr txBox="1"/>
          <p:nvPr/>
        </p:nvSpPr>
        <p:spPr>
          <a:xfrm>
            <a:off x="5565790" y="5445144"/>
            <a:ext cx="7156420" cy="537845"/>
          </a:xfrm>
          <a:prstGeom prst="rect">
            <a:avLst/>
          </a:prstGeom>
        </p:spPr>
        <p:txBody>
          <a:bodyPr lIns="0" tIns="0" rIns="0" bIns="0" rtlCol="0" anchor="t">
            <a:spAutoFit/>
          </a:bodyPr>
          <a:lstStyle/>
          <a:p>
            <a:pPr>
              <a:lnSpc>
                <a:spcPts val="4480"/>
              </a:lnSpc>
              <a:spcBef>
                <a:spcPct val="0"/>
              </a:spcBef>
            </a:pPr>
            <a:r>
              <a:rPr lang="en-US" sz="3200">
                <a:solidFill>
                  <a:srgbClr val="D6D6D1"/>
                </a:solidFill>
                <a:latin typeface="Antonio"/>
              </a:rPr>
              <a:t>Please leave in reflective silence.</a:t>
            </a:r>
          </a:p>
        </p:txBody>
      </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8" name="Group 8"/>
          <p:cNvGrpSpPr>
            <a:grpSpLocks noChangeAspect="1"/>
          </p:cNvGrpSpPr>
          <p:nvPr/>
        </p:nvGrpSpPr>
        <p:grpSpPr>
          <a:xfrm>
            <a:off x="-8720462" y="-280343"/>
            <a:ext cx="10847730" cy="10847687"/>
            <a:chOff x="0" y="0"/>
            <a:chExt cx="6350000" cy="6349975"/>
          </a:xfrm>
        </p:grpSpPr>
        <p:sp>
          <p:nvSpPr>
            <p:cNvPr id="9" name="Freeform 9"/>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2343997"/>
          </a:xfrm>
          <a:prstGeom prst="rect">
            <a:avLst/>
          </a:prstGeom>
        </p:spPr>
        <p:txBody>
          <a:bodyPr lIns="0" tIns="0" rIns="0" bIns="0" rtlCol="0" anchor="t">
            <a:spAutoFit/>
          </a:bodyPr>
          <a:lstStyle/>
          <a:p>
            <a:pPr>
              <a:lnSpc>
                <a:spcPts val="9403"/>
              </a:lnSpc>
              <a:spcBef>
                <a:spcPct val="0"/>
              </a:spcBef>
            </a:pPr>
            <a:r>
              <a:rPr lang="en-US" sz="6716">
                <a:solidFill>
                  <a:srgbClr val="545454"/>
                </a:solidFill>
                <a:latin typeface="Antonio Bold"/>
              </a:rPr>
              <a:t>The following are slides that should be used if you chose </a:t>
            </a:r>
            <a:r>
              <a:rPr lang="en-US" sz="6716">
                <a:solidFill>
                  <a:srgbClr val="C87E68"/>
                </a:solidFill>
                <a:latin typeface="Antonio Bold"/>
              </a:rPr>
              <a:t>Option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267479" y="4657431"/>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Acknowledging the Circumstances</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523577"/>
            <a:ext cx="14893879" cy="3534622"/>
          </a:xfrm>
          <a:prstGeom prst="rect">
            <a:avLst/>
          </a:prstGeom>
        </p:spPr>
        <p:txBody>
          <a:bodyPr lIns="0" tIns="0" rIns="0" bIns="0" rtlCol="0" anchor="t">
            <a:spAutoFit/>
          </a:bodyPr>
          <a:lstStyle/>
          <a:p>
            <a:pPr>
              <a:lnSpc>
                <a:spcPts val="9403"/>
              </a:lnSpc>
              <a:spcBef>
                <a:spcPct val="0"/>
              </a:spcBef>
            </a:pPr>
            <a:r>
              <a:rPr lang="en-US" sz="6716">
                <a:solidFill>
                  <a:srgbClr val="5D5E60"/>
                </a:solidFill>
                <a:latin typeface="Antonio Bold"/>
              </a:rPr>
              <a:t>Use either the In person (from option one) or remote (from option two) links to conduct your prayer walk.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356010" y="3369271"/>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Establishing Boundaries</a:t>
            </a:r>
          </a:p>
        </p:txBody>
      </p:sp>
      <p:sp>
        <p:nvSpPr>
          <p:cNvPr id="5" name="TextBox 5"/>
          <p:cNvSpPr txBox="1"/>
          <p:nvPr/>
        </p:nvSpPr>
        <p:spPr>
          <a:xfrm>
            <a:off x="5141304" y="5514975"/>
            <a:ext cx="6904464" cy="1257701"/>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 “So in Christ we, though many, form one body, and each member belongs to all the others.”</a:t>
            </a:r>
          </a:p>
          <a:p>
            <a:pPr>
              <a:lnSpc>
                <a:spcPts val="3357"/>
              </a:lnSpc>
            </a:pPr>
            <a:r>
              <a:rPr lang="en-US" sz="2398">
                <a:solidFill>
                  <a:srgbClr val="000000"/>
                </a:solidFill>
                <a:latin typeface="Open Sauce Light"/>
              </a:rPr>
              <a:t> - Romans 12:5</a:t>
            </a:r>
          </a:p>
        </p:txBody>
      </p:sp>
      <p:sp>
        <p:nvSpPr>
          <p:cNvPr id="6" name="TextBox 6"/>
          <p:cNvSpPr txBox="1"/>
          <p:nvPr/>
        </p:nvSpPr>
        <p:spPr>
          <a:xfrm>
            <a:off x="5356010" y="4605655"/>
            <a:ext cx="7156420"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Italics"/>
              </a:rPr>
              <a:t>Be Present, Be Honest, Show Love</a:t>
            </a:r>
          </a:p>
        </p:txBody>
      </p:sp>
      <p:sp>
        <p:nvSpPr>
          <p:cNvPr id="7" name="Freeform 7"/>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2"/>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3"/>
              <a:stretch>
                <a:fillRect l="-13600" t="-67765" r="-23396" b="-37081"/>
              </a:stretch>
            </a:blipFill>
          </p:spPr>
        </p:sp>
      </p:grpSp>
      <p:sp>
        <p:nvSpPr>
          <p:cNvPr id="8" name="TextBox 8"/>
          <p:cNvSpPr txBox="1"/>
          <p:nvPr/>
        </p:nvSpPr>
        <p:spPr>
          <a:xfrm>
            <a:off x="5203286" y="3709613"/>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Guided Prayer Walk</a:t>
            </a:r>
          </a:p>
        </p:txBody>
      </p:sp>
      <p:sp>
        <p:nvSpPr>
          <p:cNvPr id="9" name="TextBox 9"/>
          <p:cNvSpPr txBox="1"/>
          <p:nvPr/>
        </p:nvSpPr>
        <p:spPr>
          <a:xfrm>
            <a:off x="5203286" y="4945997"/>
            <a:ext cx="10646003"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Time for quiet reflection and convening with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Freeform 4"/>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5" name="TextBox 5"/>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6" name="TextBox 6"/>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7" name="TextBox 7"/>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8" name="TextBox 8"/>
          <p:cNvSpPr txBox="1"/>
          <p:nvPr/>
        </p:nvSpPr>
        <p:spPr>
          <a:xfrm>
            <a:off x="4959421" y="2335214"/>
            <a:ext cx="6639445"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Closing</a:t>
            </a:r>
          </a:p>
        </p:txBody>
      </p:sp>
      <p:sp>
        <p:nvSpPr>
          <p:cNvPr id="9" name="TextBox 9"/>
          <p:cNvSpPr txBox="1"/>
          <p:nvPr/>
        </p:nvSpPr>
        <p:spPr>
          <a:xfrm>
            <a:off x="4959421" y="3202578"/>
            <a:ext cx="12299879" cy="4507441"/>
          </a:xfrm>
          <a:prstGeom prst="rect">
            <a:avLst/>
          </a:prstGeom>
        </p:spPr>
        <p:txBody>
          <a:bodyPr lIns="0" tIns="0" rIns="0" bIns="0" rtlCol="0" anchor="t">
            <a:spAutoFit/>
          </a:bodyPr>
          <a:lstStyle/>
          <a:p>
            <a:pPr>
              <a:lnSpc>
                <a:spcPts val="3981"/>
              </a:lnSpc>
            </a:pPr>
            <a:r>
              <a:rPr lang="en-US" sz="2398">
                <a:solidFill>
                  <a:srgbClr val="000000"/>
                </a:solidFill>
                <a:latin typeface="Open Sauce Light"/>
              </a:rPr>
              <a:t> </a:t>
            </a:r>
          </a:p>
          <a:p>
            <a:pPr marL="517794" lvl="1" indent="-258897">
              <a:lnSpc>
                <a:spcPts val="3981"/>
              </a:lnSpc>
              <a:buFont typeface="Arial"/>
              <a:buChar char="•"/>
            </a:pPr>
            <a:r>
              <a:rPr lang="en-US" sz="2398">
                <a:solidFill>
                  <a:srgbClr val="000000"/>
                </a:solidFill>
                <a:latin typeface="Open Sauce Light"/>
              </a:rPr>
              <a:t>We established the boundaries to be present, be honest, and show love; the facilitator will identify ways that the group embodied these commitments. </a:t>
            </a:r>
          </a:p>
          <a:p>
            <a:pPr marL="517794" lvl="1" indent="-258897">
              <a:lnSpc>
                <a:spcPts val="3981"/>
              </a:lnSpc>
              <a:buFont typeface="Arial"/>
              <a:buChar char="•"/>
            </a:pPr>
            <a:r>
              <a:rPr lang="en-US" sz="2398">
                <a:solidFill>
                  <a:srgbClr val="000000"/>
                </a:solidFill>
                <a:latin typeface="Open Sauce Light"/>
              </a:rPr>
              <a:t>We worked together to build an intentional community by examining who each of us is, by breaking down the virtual walls, and by working to see through differing perspectives. </a:t>
            </a:r>
          </a:p>
          <a:p>
            <a:pPr marL="517794" lvl="1" indent="-258897">
              <a:lnSpc>
                <a:spcPts val="3981"/>
              </a:lnSpc>
              <a:buFont typeface="Arial"/>
              <a:buChar char="•"/>
            </a:pPr>
            <a:r>
              <a:rPr lang="en-US" sz="2398">
                <a:solidFill>
                  <a:srgbClr val="000000"/>
                </a:solidFill>
                <a:latin typeface="Open Sauce Light"/>
              </a:rPr>
              <a:t>We developed a shared vision of what it will look like when we are successful at creating a path forward. </a:t>
            </a:r>
          </a:p>
          <a:p>
            <a:pPr marL="517794" lvl="1" indent="-258897">
              <a:lnSpc>
                <a:spcPts val="3981"/>
              </a:lnSpc>
              <a:buFont typeface="Arial"/>
              <a:buChar char="•"/>
            </a:pPr>
            <a:r>
              <a:rPr lang="en-US" sz="2398">
                <a:solidFill>
                  <a:srgbClr val="000000"/>
                </a:solidFill>
                <a:latin typeface="Open Sauce Light"/>
              </a:rPr>
              <a:t>We engaged in reflective prayer.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3" name="TextBox 3"/>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4" name="TextBox 4"/>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5" name="TextBox 5"/>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6" name="Group 6"/>
          <p:cNvGrpSpPr>
            <a:grpSpLocks noChangeAspect="1"/>
          </p:cNvGrpSpPr>
          <p:nvPr/>
        </p:nvGrpSpPr>
        <p:grpSpPr>
          <a:xfrm>
            <a:off x="-8720462" y="-280343"/>
            <a:ext cx="10847730" cy="10847687"/>
            <a:chOff x="0" y="0"/>
            <a:chExt cx="6350000" cy="6349975"/>
          </a:xfrm>
        </p:grpSpPr>
        <p:sp>
          <p:nvSpPr>
            <p:cNvPr id="7" name="Freeform 7"/>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
        <p:nvSpPr>
          <p:cNvPr id="8" name="TextBox 8"/>
          <p:cNvSpPr txBox="1"/>
          <p:nvPr/>
        </p:nvSpPr>
        <p:spPr>
          <a:xfrm>
            <a:off x="5077659" y="3592514"/>
            <a:ext cx="6639445"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Review of process so far</a:t>
            </a:r>
          </a:p>
        </p:txBody>
      </p:sp>
      <p:sp>
        <p:nvSpPr>
          <p:cNvPr id="9" name="TextBox 9"/>
          <p:cNvSpPr txBox="1"/>
          <p:nvPr/>
        </p:nvSpPr>
        <p:spPr>
          <a:xfrm>
            <a:off x="5077659" y="4517028"/>
            <a:ext cx="12299879" cy="2082208"/>
          </a:xfrm>
          <a:prstGeom prst="rect">
            <a:avLst/>
          </a:prstGeom>
        </p:spPr>
        <p:txBody>
          <a:bodyPr lIns="0" tIns="0" rIns="0" bIns="0" rtlCol="0" anchor="t">
            <a:spAutoFit/>
          </a:bodyPr>
          <a:lstStyle/>
          <a:p>
            <a:pPr marL="517794" lvl="1" indent="-258897">
              <a:lnSpc>
                <a:spcPts val="3357"/>
              </a:lnSpc>
              <a:buFont typeface="Arial"/>
              <a:buChar char="•"/>
            </a:pPr>
            <a:r>
              <a:rPr lang="en-US" sz="2398">
                <a:solidFill>
                  <a:srgbClr val="000000"/>
                </a:solidFill>
                <a:latin typeface="Open Sauce Light"/>
              </a:rPr>
              <a:t>Established the boundaries to be present, be honest, and show love</a:t>
            </a:r>
          </a:p>
          <a:p>
            <a:pPr marL="517794" lvl="1" indent="-258897">
              <a:lnSpc>
                <a:spcPts val="3357"/>
              </a:lnSpc>
              <a:buFont typeface="Arial"/>
              <a:buChar char="•"/>
            </a:pPr>
            <a:r>
              <a:rPr lang="en-US" sz="2398">
                <a:solidFill>
                  <a:srgbClr val="000000"/>
                </a:solidFill>
                <a:latin typeface="Open Sauce Light"/>
              </a:rPr>
              <a:t>Worked together to build an intentional community</a:t>
            </a:r>
          </a:p>
          <a:p>
            <a:pPr marL="517794" lvl="1" indent="-258897">
              <a:lnSpc>
                <a:spcPts val="3357"/>
              </a:lnSpc>
              <a:buFont typeface="Arial"/>
              <a:buChar char="•"/>
            </a:pPr>
            <a:r>
              <a:rPr lang="en-US" sz="2398">
                <a:solidFill>
                  <a:srgbClr val="000000"/>
                </a:solidFill>
                <a:latin typeface="Open Sauce Light"/>
              </a:rPr>
              <a:t>Developed a shared vision</a:t>
            </a:r>
          </a:p>
          <a:p>
            <a:pPr marL="517794" lvl="1" indent="-258897">
              <a:lnSpc>
                <a:spcPts val="3357"/>
              </a:lnSpc>
              <a:buFont typeface="Arial"/>
              <a:buChar char="•"/>
            </a:pPr>
            <a:r>
              <a:rPr lang="en-US" sz="2398">
                <a:solidFill>
                  <a:srgbClr val="000000"/>
                </a:solidFill>
                <a:latin typeface="Open Sauce Light"/>
              </a:rPr>
              <a:t>Brainstormed potential paths forward as a healthy community of faith</a:t>
            </a:r>
          </a:p>
          <a:p>
            <a:pPr marL="517794" lvl="1" indent="-258897">
              <a:lnSpc>
                <a:spcPts val="3357"/>
              </a:lnSpc>
              <a:buFont typeface="Arial"/>
              <a:buChar char="•"/>
            </a:pPr>
            <a:r>
              <a:rPr lang="en-US" sz="2398">
                <a:solidFill>
                  <a:srgbClr val="000000"/>
                </a:solidFill>
                <a:latin typeface="Open Sauce Light"/>
              </a:rPr>
              <a:t>Solicited feedback on each option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356010" y="2222343"/>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Collective Decision-Making Process</a:t>
            </a:r>
          </a:p>
        </p:txBody>
      </p:sp>
      <p:sp>
        <p:nvSpPr>
          <p:cNvPr id="5" name="TextBox 5"/>
          <p:cNvSpPr txBox="1"/>
          <p:nvPr/>
        </p:nvSpPr>
        <p:spPr>
          <a:xfrm>
            <a:off x="5361575" y="4589059"/>
            <a:ext cx="10329426" cy="1244008"/>
          </a:xfrm>
          <a:prstGeom prst="rect">
            <a:avLst/>
          </a:prstGeom>
        </p:spPr>
        <p:txBody>
          <a:bodyPr lIns="0" tIns="0" rIns="0" bIns="0" rtlCol="0" anchor="t">
            <a:spAutoFit/>
          </a:bodyPr>
          <a:lstStyle/>
          <a:p>
            <a:pPr>
              <a:lnSpc>
                <a:spcPts val="3357"/>
              </a:lnSpc>
            </a:pPr>
            <a:r>
              <a:rPr lang="en-US" sz="2398">
                <a:solidFill>
                  <a:srgbClr val="000000"/>
                </a:solidFill>
                <a:latin typeface="Open Sauce Light Italics"/>
              </a:rPr>
              <a:t>The heart of the discerning acquires knowledge, for the ears of the wise seek it out. </a:t>
            </a:r>
          </a:p>
          <a:p>
            <a:pPr>
              <a:lnSpc>
                <a:spcPts val="3357"/>
              </a:lnSpc>
            </a:pPr>
            <a:r>
              <a:rPr lang="en-US" sz="2398">
                <a:solidFill>
                  <a:srgbClr val="000000"/>
                </a:solidFill>
                <a:latin typeface="Open Sauce Light Italics"/>
              </a:rPr>
              <a:t>- Proverbs 18:15</a:t>
            </a:r>
          </a:p>
        </p:txBody>
      </p:sp>
      <p:sp>
        <p:nvSpPr>
          <p:cNvPr id="6" name="TextBox 6"/>
          <p:cNvSpPr txBox="1"/>
          <p:nvPr/>
        </p:nvSpPr>
        <p:spPr>
          <a:xfrm>
            <a:off x="5356010" y="3458727"/>
            <a:ext cx="10646003"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Transition to Action</a:t>
            </a:r>
          </a:p>
        </p:txBody>
      </p:sp>
      <p:sp>
        <p:nvSpPr>
          <p:cNvPr id="7" name="Freeform 7"/>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
        <p:nvSpPr>
          <p:cNvPr id="11" name="TextBox 11"/>
          <p:cNvSpPr txBox="1"/>
          <p:nvPr/>
        </p:nvSpPr>
        <p:spPr>
          <a:xfrm>
            <a:off x="5361575" y="6204542"/>
            <a:ext cx="10329426" cy="2082208"/>
          </a:xfrm>
          <a:prstGeom prst="rect">
            <a:avLst/>
          </a:prstGeom>
        </p:spPr>
        <p:txBody>
          <a:bodyPr lIns="0" tIns="0" rIns="0" bIns="0" rtlCol="0" anchor="t">
            <a:spAutoFit/>
          </a:bodyPr>
          <a:lstStyle/>
          <a:p>
            <a:pPr>
              <a:lnSpc>
                <a:spcPts val="3357"/>
              </a:lnSpc>
            </a:pPr>
            <a:r>
              <a:rPr lang="en-US" sz="2398" dirty="0">
                <a:solidFill>
                  <a:srgbClr val="000000"/>
                </a:solidFill>
                <a:latin typeface="Open Sauce Light Italics"/>
              </a:rPr>
              <a:t>Do not be anxious about anything, but in every situation,</a:t>
            </a:r>
          </a:p>
          <a:p>
            <a:pPr>
              <a:lnSpc>
                <a:spcPts val="3357"/>
              </a:lnSpc>
            </a:pPr>
            <a:r>
              <a:rPr lang="en-US" sz="2398" dirty="0">
                <a:solidFill>
                  <a:srgbClr val="000000"/>
                </a:solidFill>
                <a:latin typeface="Open Sauce Light Italics"/>
              </a:rPr>
              <a:t>by prayer and petition, with thanksgiving, present your requests to God.</a:t>
            </a:r>
          </a:p>
          <a:p>
            <a:pPr>
              <a:lnSpc>
                <a:spcPts val="3357"/>
              </a:lnSpc>
            </a:pPr>
            <a:r>
              <a:rPr lang="en-US" sz="2398" dirty="0">
                <a:solidFill>
                  <a:srgbClr val="000000"/>
                </a:solidFill>
                <a:latin typeface="Open Sauce Light Italics"/>
              </a:rPr>
              <a:t>And the peace of God, which transcends all understanding, will guard your hearts and your minds in Christ Jesus. </a:t>
            </a:r>
          </a:p>
          <a:p>
            <a:pPr>
              <a:lnSpc>
                <a:spcPts val="3357"/>
              </a:lnSpc>
            </a:pPr>
            <a:r>
              <a:rPr lang="en-US" sz="2398" dirty="0">
                <a:solidFill>
                  <a:srgbClr val="000000"/>
                </a:solidFill>
                <a:latin typeface="Open Sauce Light Italics"/>
              </a:rPr>
              <a:t>- Philippians 4:6-7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TextBox 2"/>
          <p:cNvSpPr txBox="1"/>
          <p:nvPr/>
        </p:nvSpPr>
        <p:spPr>
          <a:xfrm>
            <a:off x="5356010" y="3369271"/>
            <a:ext cx="7156420"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Prayer </a:t>
            </a:r>
          </a:p>
        </p:txBody>
      </p:sp>
      <p:sp>
        <p:nvSpPr>
          <p:cNvPr id="3" name="TextBox 3"/>
          <p:cNvSpPr txBox="1"/>
          <p:nvPr/>
        </p:nvSpPr>
        <p:spPr>
          <a:xfrm>
            <a:off x="5356010" y="4605655"/>
            <a:ext cx="7156420" cy="537809"/>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 Insert Name of Clergy Here ]</a:t>
            </a:r>
          </a:p>
        </p:txBody>
      </p:sp>
      <p:sp>
        <p:nvSpPr>
          <p:cNvPr id="4" name="TextBox 4"/>
          <p:cNvSpPr txBox="1"/>
          <p:nvPr/>
        </p:nvSpPr>
        <p:spPr>
          <a:xfrm>
            <a:off x="5356010" y="5514975"/>
            <a:ext cx="10231978" cy="410372"/>
          </a:xfrm>
          <a:prstGeom prst="rect">
            <a:avLst/>
          </a:prstGeom>
        </p:spPr>
        <p:txBody>
          <a:bodyPr lIns="0" tIns="0" rIns="0" bIns="0" rtlCol="0" anchor="t">
            <a:spAutoFit/>
          </a:bodyPr>
          <a:lstStyle/>
          <a:p>
            <a:pPr>
              <a:lnSpc>
                <a:spcPts val="3357"/>
              </a:lnSpc>
            </a:pPr>
            <a:r>
              <a:rPr lang="en-US" sz="2398">
                <a:solidFill>
                  <a:srgbClr val="000000"/>
                </a:solidFill>
                <a:latin typeface="Open Sauce Light"/>
              </a:rPr>
              <a:t>A message of comfort in and support for the process.</a:t>
            </a:r>
          </a:p>
        </p:txBody>
      </p:sp>
      <p:sp>
        <p:nvSpPr>
          <p:cNvPr id="5" name="Freeform 5"/>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6" name="TextBox 6"/>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7" name="TextBox 7"/>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8" name="TextBox 8"/>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grpSp>
        <p:nvGrpSpPr>
          <p:cNvPr id="9" name="Group 9"/>
          <p:cNvGrpSpPr>
            <a:grpSpLocks noChangeAspect="1"/>
          </p:cNvGrpSpPr>
          <p:nvPr/>
        </p:nvGrpSpPr>
        <p:grpSpPr>
          <a:xfrm>
            <a:off x="-8720462" y="-280343"/>
            <a:ext cx="10847730" cy="10847687"/>
            <a:chOff x="0" y="0"/>
            <a:chExt cx="6350000" cy="6349975"/>
          </a:xfrm>
        </p:grpSpPr>
        <p:sp>
          <p:nvSpPr>
            <p:cNvPr id="10" name="Freeform 10"/>
            <p:cNvSpPr/>
            <p:nvPr/>
          </p:nvSpPr>
          <p:spPr>
            <a:xfrm rot="-5400000">
              <a:off x="13" y="-13"/>
              <a:ext cx="6349974" cy="6350000"/>
            </a:xfrm>
            <a:custGeom>
              <a:avLst/>
              <a:gdLst/>
              <a:ahLst/>
              <a:cxnLst/>
              <a:rect l="l" t="t" r="r" b="b"/>
              <a:pathLst>
                <a:path w="6349974" h="6350000">
                  <a:moveTo>
                    <a:pt x="3174949" y="6350000"/>
                  </a:moveTo>
                  <a:cubicBezTo>
                    <a:pt x="1421523" y="6350000"/>
                    <a:pt x="0" y="4928477"/>
                    <a:pt x="0" y="3175000"/>
                  </a:cubicBezTo>
                  <a:cubicBezTo>
                    <a:pt x="0" y="1421499"/>
                    <a:pt x="1421523" y="0"/>
                    <a:pt x="3174949" y="0"/>
                  </a:cubicBezTo>
                  <a:cubicBezTo>
                    <a:pt x="4928463" y="0"/>
                    <a:pt x="6349974" y="1421499"/>
                    <a:pt x="6349974" y="3175000"/>
                  </a:cubicBezTo>
                  <a:cubicBezTo>
                    <a:pt x="6349974" y="4928502"/>
                    <a:pt x="4928463" y="6350000"/>
                    <a:pt x="3174949" y="6350000"/>
                  </a:cubicBezTo>
                  <a:close/>
                </a:path>
              </a:pathLst>
            </a:custGeom>
            <a:blipFill>
              <a:blip r:embed="rId4"/>
              <a:stretch>
                <a:fillRect l="-13600" t="-67765" r="-23396" b="-37081"/>
              </a:stretch>
            </a:blipFill>
          </p:spPr>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7164581" y="-280343"/>
            <a:ext cx="10847730" cy="10847687"/>
            <a:chOff x="0" y="0"/>
            <a:chExt cx="6350000" cy="6349975"/>
          </a:xfrm>
        </p:grpSpPr>
        <p:sp>
          <p:nvSpPr>
            <p:cNvPr id="3" name="Freeform 3"/>
            <p:cNvSpPr/>
            <p:nvPr/>
          </p:nvSpPr>
          <p:spPr>
            <a:xfrm rot="5331245">
              <a:off x="-34420" y="-34445"/>
              <a:ext cx="6418839" cy="6418864"/>
            </a:xfrm>
            <a:custGeom>
              <a:avLst/>
              <a:gdLst/>
              <a:ahLst/>
              <a:cxnLst/>
              <a:rect l="l" t="t" r="r" b="b"/>
              <a:pathLst>
                <a:path w="6418839" h="6418864">
                  <a:moveTo>
                    <a:pt x="3272953" y="35068"/>
                  </a:moveTo>
                  <a:cubicBezTo>
                    <a:pt x="5026028" y="70134"/>
                    <a:pt x="6418839" y="1519801"/>
                    <a:pt x="6383772" y="3272927"/>
                  </a:cubicBezTo>
                  <a:cubicBezTo>
                    <a:pt x="6348705" y="5026078"/>
                    <a:pt x="4899038" y="6418864"/>
                    <a:pt x="3145963" y="6383798"/>
                  </a:cubicBezTo>
                  <a:cubicBezTo>
                    <a:pt x="1392799" y="6348730"/>
                    <a:pt x="0" y="4899088"/>
                    <a:pt x="35068" y="3145937"/>
                  </a:cubicBezTo>
                  <a:cubicBezTo>
                    <a:pt x="70135" y="1392787"/>
                    <a:pt x="1519790" y="0"/>
                    <a:pt x="3272953" y="35068"/>
                  </a:cubicBezTo>
                  <a:close/>
                </a:path>
              </a:pathLst>
            </a:custGeom>
            <a:blipFill>
              <a:blip r:embed="rId2"/>
              <a:stretch>
                <a:fillRect t="-24763" b="-24763"/>
              </a:stretch>
            </a:blipFill>
          </p:spPr>
        </p:sp>
      </p:grpSp>
      <p:sp>
        <p:nvSpPr>
          <p:cNvPr id="4" name="TextBox 4"/>
          <p:cNvSpPr txBox="1"/>
          <p:nvPr/>
        </p:nvSpPr>
        <p:spPr>
          <a:xfrm>
            <a:off x="5203286" y="3500063"/>
            <a:ext cx="9288943" cy="876889"/>
          </a:xfrm>
          <a:prstGeom prst="rect">
            <a:avLst/>
          </a:prstGeom>
        </p:spPr>
        <p:txBody>
          <a:bodyPr lIns="0" tIns="0" rIns="0" bIns="0" rtlCol="0" anchor="t">
            <a:spAutoFit/>
          </a:bodyPr>
          <a:lstStyle/>
          <a:p>
            <a:pPr>
              <a:lnSpc>
                <a:spcPts val="7241"/>
              </a:lnSpc>
              <a:spcBef>
                <a:spcPct val="0"/>
              </a:spcBef>
            </a:pPr>
            <a:r>
              <a:rPr lang="en-US" sz="5172">
                <a:solidFill>
                  <a:srgbClr val="545454"/>
                </a:solidFill>
                <a:latin typeface="Antonio Bold"/>
              </a:rPr>
              <a:t>Collective Decision-Making Process</a:t>
            </a:r>
          </a:p>
        </p:txBody>
      </p:sp>
      <p:sp>
        <p:nvSpPr>
          <p:cNvPr id="5" name="TextBox 5"/>
          <p:cNvSpPr txBox="1"/>
          <p:nvPr/>
        </p:nvSpPr>
        <p:spPr>
          <a:xfrm>
            <a:off x="5208850" y="5866779"/>
            <a:ext cx="10329426" cy="1243900"/>
          </a:xfrm>
          <a:prstGeom prst="rect">
            <a:avLst/>
          </a:prstGeom>
        </p:spPr>
        <p:txBody>
          <a:bodyPr lIns="0" tIns="0" rIns="0" bIns="0" rtlCol="0" anchor="t">
            <a:spAutoFit/>
          </a:bodyPr>
          <a:lstStyle/>
          <a:p>
            <a:pPr>
              <a:lnSpc>
                <a:spcPts val="3357"/>
              </a:lnSpc>
            </a:pPr>
            <a:r>
              <a:rPr lang="en-US" sz="2398">
                <a:solidFill>
                  <a:srgbClr val="000000"/>
                </a:solidFill>
                <a:latin typeface="Open Sauce"/>
              </a:rPr>
              <a:t>On our journey to this point we have</a:t>
            </a:r>
          </a:p>
          <a:p>
            <a:pPr marL="517794" lvl="1" indent="-258897">
              <a:lnSpc>
                <a:spcPts val="3357"/>
              </a:lnSpc>
              <a:buFont typeface="Arial"/>
              <a:buChar char="•"/>
            </a:pPr>
            <a:r>
              <a:rPr lang="en-US" sz="2398">
                <a:solidFill>
                  <a:srgbClr val="000000"/>
                </a:solidFill>
                <a:latin typeface="Open Sauce"/>
              </a:rPr>
              <a:t>Committed to being present, honest, and showing love</a:t>
            </a:r>
          </a:p>
          <a:p>
            <a:pPr marL="517794" lvl="1" indent="-258897">
              <a:lnSpc>
                <a:spcPts val="3357"/>
              </a:lnSpc>
              <a:buFont typeface="Arial"/>
              <a:buChar char="•"/>
            </a:pPr>
            <a:r>
              <a:rPr lang="en-US" sz="2398">
                <a:solidFill>
                  <a:srgbClr val="000000"/>
                </a:solidFill>
                <a:latin typeface="Open Sauce"/>
              </a:rPr>
              <a:t>Brainstormed and evaluated potential paths forward</a:t>
            </a:r>
          </a:p>
        </p:txBody>
      </p:sp>
      <p:sp>
        <p:nvSpPr>
          <p:cNvPr id="6" name="TextBox 6"/>
          <p:cNvSpPr txBox="1"/>
          <p:nvPr/>
        </p:nvSpPr>
        <p:spPr>
          <a:xfrm>
            <a:off x="5203286" y="4736447"/>
            <a:ext cx="10646003" cy="537845"/>
          </a:xfrm>
          <a:prstGeom prst="rect">
            <a:avLst/>
          </a:prstGeom>
        </p:spPr>
        <p:txBody>
          <a:bodyPr lIns="0" tIns="0" rIns="0" bIns="0" rtlCol="0" anchor="t">
            <a:spAutoFit/>
          </a:bodyPr>
          <a:lstStyle/>
          <a:p>
            <a:pPr>
              <a:lnSpc>
                <a:spcPts val="4480"/>
              </a:lnSpc>
              <a:spcBef>
                <a:spcPct val="0"/>
              </a:spcBef>
            </a:pPr>
            <a:r>
              <a:rPr lang="en-US" sz="3200">
                <a:solidFill>
                  <a:srgbClr val="545454"/>
                </a:solidFill>
                <a:latin typeface="Antonio"/>
              </a:rPr>
              <a:t>Transition to Action</a:t>
            </a:r>
          </a:p>
        </p:txBody>
      </p:sp>
      <p:sp>
        <p:nvSpPr>
          <p:cNvPr id="7" name="Freeform 7"/>
          <p:cNvSpPr/>
          <p:nvPr/>
        </p:nvSpPr>
        <p:spPr>
          <a:xfrm>
            <a:off x="9911950" y="9327870"/>
            <a:ext cx="614337" cy="614337"/>
          </a:xfrm>
          <a:custGeom>
            <a:avLst/>
            <a:gdLst/>
            <a:ahLst/>
            <a:cxnLst/>
            <a:rect l="l" t="t" r="r" b="b"/>
            <a:pathLst>
              <a:path w="614337" h="614337">
                <a:moveTo>
                  <a:pt x="0" y="0"/>
                </a:moveTo>
                <a:lnTo>
                  <a:pt x="614337" y="0"/>
                </a:lnTo>
                <a:lnTo>
                  <a:pt x="614337" y="614337"/>
                </a:lnTo>
                <a:lnTo>
                  <a:pt x="0" y="614337"/>
                </a:lnTo>
                <a:lnTo>
                  <a:pt x="0" y="0"/>
                </a:lnTo>
                <a:close/>
              </a:path>
            </a:pathLst>
          </a:custGeom>
          <a:blipFill>
            <a:blip r:embed="rId3"/>
            <a:stretch>
              <a:fillRect/>
            </a:stretch>
          </a:blipFill>
        </p:spPr>
      </p:sp>
      <p:sp>
        <p:nvSpPr>
          <p:cNvPr id="8" name="TextBox 8"/>
          <p:cNvSpPr txBox="1"/>
          <p:nvPr/>
        </p:nvSpPr>
        <p:spPr>
          <a:xfrm>
            <a:off x="1202830" y="9587413"/>
            <a:ext cx="3874829"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www.abingdonpress.com</a:t>
            </a:r>
          </a:p>
        </p:txBody>
      </p:sp>
      <p:sp>
        <p:nvSpPr>
          <p:cNvPr id="9" name="TextBox 9"/>
          <p:cNvSpPr txBox="1"/>
          <p:nvPr/>
        </p:nvSpPr>
        <p:spPr>
          <a:xfrm>
            <a:off x="5068134" y="9587413"/>
            <a:ext cx="4993590" cy="410372"/>
          </a:xfrm>
          <a:prstGeom prst="rect">
            <a:avLst/>
          </a:prstGeom>
        </p:spPr>
        <p:txBody>
          <a:bodyPr lIns="0" tIns="0" rIns="0" bIns="0" rtlCol="0" anchor="t">
            <a:spAutoFit/>
          </a:bodyPr>
          <a:lstStyle/>
          <a:p>
            <a:pPr>
              <a:lnSpc>
                <a:spcPts val="3357"/>
              </a:lnSpc>
            </a:pPr>
            <a:r>
              <a:rPr lang="en-US" sz="2398">
                <a:solidFill>
                  <a:srgbClr val="000000"/>
                </a:solidFill>
                <a:latin typeface="Open Sauce"/>
              </a:rPr>
              <a:t>www.sparkgroupconsulting.com</a:t>
            </a:r>
          </a:p>
        </p:txBody>
      </p:sp>
      <p:sp>
        <p:nvSpPr>
          <p:cNvPr id="10" name="TextBox 10"/>
          <p:cNvSpPr txBox="1"/>
          <p:nvPr/>
        </p:nvSpPr>
        <p:spPr>
          <a:xfrm>
            <a:off x="1202830" y="9210675"/>
            <a:ext cx="9266307" cy="405808"/>
          </a:xfrm>
          <a:prstGeom prst="rect">
            <a:avLst/>
          </a:prstGeom>
        </p:spPr>
        <p:txBody>
          <a:bodyPr lIns="0" tIns="0" rIns="0" bIns="0" rtlCol="0" anchor="t">
            <a:spAutoFit/>
          </a:bodyPr>
          <a:lstStyle/>
          <a:p>
            <a:pPr algn="ctr">
              <a:lnSpc>
                <a:spcPts val="3357"/>
              </a:lnSpc>
            </a:pPr>
            <a:r>
              <a:rPr lang="en-US" sz="2398">
                <a:solidFill>
                  <a:srgbClr val="000000"/>
                </a:solidFill>
                <a:latin typeface="Open Sauce Italics"/>
              </a:rPr>
              <a:t>Calm: How to End Destructive Conflict in Your Church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32952"/>
            <a:ext cx="14893879" cy="9487746"/>
          </a:xfrm>
          <a:prstGeom prst="rect">
            <a:avLst/>
          </a:prstGeom>
        </p:spPr>
        <p:txBody>
          <a:bodyPr lIns="0" tIns="0" rIns="0" bIns="0" rtlCol="0" anchor="t">
            <a:spAutoFit/>
          </a:bodyPr>
          <a:lstStyle/>
          <a:p>
            <a:pPr>
              <a:lnSpc>
                <a:spcPts val="9403"/>
              </a:lnSpc>
            </a:pPr>
            <a:r>
              <a:rPr lang="en-US" sz="6716">
                <a:solidFill>
                  <a:srgbClr val="545454"/>
                </a:solidFill>
                <a:latin typeface="Antonio Bold"/>
              </a:rPr>
              <a:t>The following are slides that should be used if you chose </a:t>
            </a:r>
            <a:r>
              <a:rPr lang="en-US" sz="6716">
                <a:solidFill>
                  <a:srgbClr val="C87E68"/>
                </a:solidFill>
                <a:latin typeface="Antonio Bold"/>
              </a:rPr>
              <a:t>Option One.</a:t>
            </a:r>
          </a:p>
          <a:p>
            <a:pPr>
              <a:lnSpc>
                <a:spcPts val="9403"/>
              </a:lnSpc>
            </a:pPr>
            <a:endParaRPr lang="en-US" sz="6716">
              <a:solidFill>
                <a:srgbClr val="C87E68"/>
              </a:solidFill>
              <a:latin typeface="Antonio Bold"/>
            </a:endParaRPr>
          </a:p>
          <a:p>
            <a:pPr>
              <a:lnSpc>
                <a:spcPts val="9403"/>
              </a:lnSpc>
              <a:spcBef>
                <a:spcPct val="0"/>
              </a:spcBef>
            </a:pPr>
            <a:r>
              <a:rPr lang="en-US" sz="6716">
                <a:solidFill>
                  <a:srgbClr val="545454"/>
                </a:solidFill>
                <a:latin typeface="Antonio Bold"/>
              </a:rPr>
              <a:t>If you are not using the token-method to vote at the stations set up in the prayer walk, update the instruction slide [slide 10] to include directions on using a bubble card or other voting method selected.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2152</Words>
  <Application>Microsoft Macintosh PowerPoint</Application>
  <PresentationFormat>Custom</PresentationFormat>
  <Paragraphs>270</Paragraphs>
  <Slides>41</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Arial</vt:lpstr>
      <vt:lpstr>Open Sauce Light</vt:lpstr>
      <vt:lpstr>Public Sans Bold</vt:lpstr>
      <vt:lpstr>Public Sans</vt:lpstr>
      <vt:lpstr>Open Sauce Italics</vt:lpstr>
      <vt:lpstr>Open Sauce Light Italics</vt:lpstr>
      <vt:lpstr>Open Sauce</vt:lpstr>
      <vt:lpstr>Antonio</vt:lpstr>
      <vt:lpstr>Antonio Bold</vt:lpstr>
      <vt:lpstr>Antonio Italics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Calm Module Three</dc:title>
  <cp:lastModifiedBy>Johnston, Katherine</cp:lastModifiedBy>
  <cp:revision>2</cp:revision>
  <dcterms:created xsi:type="dcterms:W3CDTF">2006-08-16T00:00:00Z</dcterms:created>
  <dcterms:modified xsi:type="dcterms:W3CDTF">2024-02-22T17:28:50Z</dcterms:modified>
  <dc:identifier>DAFpLuWvQF8</dc:identifier>
</cp:coreProperties>
</file>