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notesMasterIdLst>
    <p:notesMasterId r:id="rId77"/>
  </p:notesMasterIdLst>
  <p:sldIdLst>
    <p:sldId id="256" r:id="rId48"/>
    <p:sldId id="257" r:id="rId49"/>
    <p:sldId id="258" r:id="rId50"/>
    <p:sldId id="259" r:id="rId51"/>
    <p:sldId id="260" r:id="rId52"/>
    <p:sldId id="261" r:id="rId53"/>
    <p:sldId id="262" r:id="rId54"/>
    <p:sldId id="263" r:id="rId55"/>
    <p:sldId id="264" r:id="rId56"/>
    <p:sldId id="265" r:id="rId57"/>
    <p:sldId id="266" r:id="rId58"/>
    <p:sldId id="267" r:id="rId59"/>
    <p:sldId id="268" r:id="rId60"/>
    <p:sldId id="269" r:id="rId61"/>
    <p:sldId id="270" r:id="rId62"/>
    <p:sldId id="271" r:id="rId63"/>
    <p:sldId id="272" r:id="rId64"/>
    <p:sldId id="273" r:id="rId65"/>
    <p:sldId id="274" r:id="rId66"/>
    <p:sldId id="275" r:id="rId67"/>
    <p:sldId id="276" r:id="rId68"/>
    <p:sldId id="277" r:id="rId69"/>
    <p:sldId id="278" r:id="rId70"/>
    <p:sldId id="279" r:id="rId71"/>
    <p:sldId id="280" r:id="rId72"/>
    <p:sldId id="281" r:id="rId73"/>
    <p:sldId id="282" r:id="rId74"/>
    <p:sldId id="283" r:id="rId75"/>
    <p:sldId id="284" r:id="rId76"/>
  </p:sldIdLst>
  <p:sldSz cx="18288000" cy="10287000"/>
  <p:notesSz cx="6858000" cy="9144000"/>
  <p:embeddedFontLst>
    <p:embeddedFont>
      <p:font typeface="Arimo" charset="1" panose="020B0604020202020204"/>
      <p:regular r:id="rId6"/>
    </p:embeddedFont>
    <p:embeddedFont>
      <p:font typeface="Arimo Bold" charset="1" panose="020B0704020202020204"/>
      <p:regular r:id="rId7"/>
    </p:embeddedFont>
    <p:embeddedFont>
      <p:font typeface="Arimo Italics" charset="1" panose="020B0604020202090204"/>
      <p:regular r:id="rId8"/>
    </p:embeddedFont>
    <p:embeddedFont>
      <p:font typeface="Arimo Bold Italics" charset="1" panose="020B0704020202090204"/>
      <p:regular r:id="rId9"/>
    </p:embeddedFont>
    <p:embeddedFont>
      <p:font typeface="Public Sans" charset="1" panose="00000000000000000000"/>
      <p:regular r:id="rId10"/>
    </p:embeddedFont>
    <p:embeddedFont>
      <p:font typeface="Public Sans Bold" charset="1" panose="00000000000000000000"/>
      <p:regular r:id="rId11"/>
    </p:embeddedFont>
    <p:embeddedFont>
      <p:font typeface="Public Sans Italics" charset="1" panose="00000000000000000000"/>
      <p:regular r:id="rId12"/>
    </p:embeddedFont>
    <p:embeddedFont>
      <p:font typeface="Public Sans Bold Italics" charset="1" panose="00000000000000000000"/>
      <p:regular r:id="rId13"/>
    </p:embeddedFont>
    <p:embeddedFont>
      <p:font typeface="Public Sans Thin" charset="1" panose="00000000000000000000"/>
      <p:regular r:id="rId14"/>
    </p:embeddedFont>
    <p:embeddedFont>
      <p:font typeface="Public Sans Thin Italics" charset="1" panose="00000000000000000000"/>
      <p:regular r:id="rId15"/>
    </p:embeddedFont>
    <p:embeddedFont>
      <p:font typeface="Public Sans Medium" charset="1" panose="00000000000000000000"/>
      <p:regular r:id="rId16"/>
    </p:embeddedFont>
    <p:embeddedFont>
      <p:font typeface="Public Sans Medium Italics" charset="1" panose="00000000000000000000"/>
      <p:regular r:id="rId17"/>
    </p:embeddedFont>
    <p:embeddedFont>
      <p:font typeface="Public Sans Heavy" charset="1" panose="00000000000000000000"/>
      <p:regular r:id="rId18"/>
    </p:embeddedFont>
    <p:embeddedFont>
      <p:font typeface="Public Sans Heavy Italics" charset="1" panose="00000000000000000000"/>
      <p:regular r:id="rId19"/>
    </p:embeddedFont>
    <p:embeddedFont>
      <p:font typeface="Antonio" charset="1" panose="02000503000000000000"/>
      <p:regular r:id="rId20"/>
    </p:embeddedFont>
    <p:embeddedFont>
      <p:font typeface="Antonio Bold" charset="1" panose="02000803000000000000"/>
      <p:regular r:id="rId21"/>
    </p:embeddedFont>
    <p:embeddedFont>
      <p:font typeface="Antonio Italics" charset="1" panose="02000503000000000000"/>
      <p:regular r:id="rId22"/>
    </p:embeddedFont>
    <p:embeddedFont>
      <p:font typeface="Antonio Bold Italics" charset="1" panose="02000803000000000000"/>
      <p:regular r:id="rId23"/>
    </p:embeddedFont>
    <p:embeddedFont>
      <p:font typeface="Antonio Light" charset="1" panose="02000303000000000000"/>
      <p:regular r:id="rId24"/>
    </p:embeddedFont>
    <p:embeddedFont>
      <p:font typeface="Antonio Light Italics" charset="1" panose="02000303000000000000"/>
      <p:regular r:id="rId25"/>
    </p:embeddedFont>
    <p:embeddedFont>
      <p:font typeface="Antonio Ultra-Bold" charset="1" panose="02000803000000000000"/>
      <p:regular r:id="rId26"/>
    </p:embeddedFont>
    <p:embeddedFont>
      <p:font typeface="Antonio Ultra-Bold Italics" charset="1" panose="02000803000000000000"/>
      <p:regular r:id="rId27"/>
    </p:embeddedFont>
    <p:embeddedFont>
      <p:font typeface="Open Sauce" charset="1" panose="00000500000000000000"/>
      <p:regular r:id="rId28"/>
    </p:embeddedFont>
    <p:embeddedFont>
      <p:font typeface="Open Sauce Bold" charset="1" panose="00000800000000000000"/>
      <p:regular r:id="rId29"/>
    </p:embeddedFont>
    <p:embeddedFont>
      <p:font typeface="Open Sauce Italics" charset="1" panose="00000500000000000000"/>
      <p:regular r:id="rId30"/>
    </p:embeddedFont>
    <p:embeddedFont>
      <p:font typeface="Open Sauce Bold Italics" charset="1" panose="00000800000000000000"/>
      <p:regular r:id="rId31"/>
    </p:embeddedFont>
    <p:embeddedFont>
      <p:font typeface="Open Sauce Light" charset="1" panose="00000400000000000000"/>
      <p:regular r:id="rId32"/>
    </p:embeddedFont>
    <p:embeddedFont>
      <p:font typeface="Open Sauce Light Italics" charset="1" panose="00000400000000000000"/>
      <p:regular r:id="rId33"/>
    </p:embeddedFont>
    <p:embeddedFont>
      <p:font typeface="Open Sauce Medium" charset="1" panose="00000600000000000000"/>
      <p:regular r:id="rId34"/>
    </p:embeddedFont>
    <p:embeddedFont>
      <p:font typeface="Open Sauce Medium Italics" charset="1" panose="00000600000000000000"/>
      <p:regular r:id="rId35"/>
    </p:embeddedFont>
    <p:embeddedFont>
      <p:font typeface="Open Sauce Semi-Bold" charset="1" panose="00000700000000000000"/>
      <p:regular r:id="rId36"/>
    </p:embeddedFont>
    <p:embeddedFont>
      <p:font typeface="Open Sauce Semi-Bold Italics" charset="1" panose="00000700000000000000"/>
      <p:regular r:id="rId37"/>
    </p:embeddedFont>
    <p:embeddedFont>
      <p:font typeface="Open Sauce Heavy" charset="1" panose="00000A00000000000000"/>
      <p:regular r:id="rId38"/>
    </p:embeddedFont>
    <p:embeddedFont>
      <p:font typeface="Open Sauce Heavy Italics" charset="1" panose="00000A00000000000000"/>
      <p:regular r:id="rId39"/>
    </p:embeddedFont>
    <p:embeddedFont>
      <p:font typeface="Open Sans" charset="1" panose="020B0606030504020204"/>
      <p:regular r:id="rId40"/>
    </p:embeddedFont>
    <p:embeddedFont>
      <p:font typeface="Open Sans Bold" charset="1" panose="020B0806030504020204"/>
      <p:regular r:id="rId41"/>
    </p:embeddedFont>
    <p:embeddedFont>
      <p:font typeface="Open Sans Italics" charset="1" panose="020B0606030504020204"/>
      <p:regular r:id="rId42"/>
    </p:embeddedFont>
    <p:embeddedFont>
      <p:font typeface="Open Sans Bold Italics" charset="1" panose="020B0806030504020204"/>
      <p:regular r:id="rId43"/>
    </p:embeddedFont>
    <p:embeddedFont>
      <p:font typeface="Open Sans Light" charset="1" panose="020B0306030504020204"/>
      <p:regular r:id="rId44"/>
    </p:embeddedFont>
    <p:embeddedFont>
      <p:font typeface="Open Sans Light Italics" charset="1" panose="020B0306030504020204"/>
      <p:regular r:id="rId45"/>
    </p:embeddedFont>
    <p:embeddedFont>
      <p:font typeface="Open Sans Ultra-Bold" charset="1" panose="00000000000000000000"/>
      <p:regular r:id="rId46"/>
    </p:embeddedFont>
    <p:embeddedFont>
      <p:font typeface="Open Sans Ultra-Bold Italics" charset="1" panose="00000000000000000000"/>
      <p:regular r:id="rId4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32" Target="fonts/font32.fntdata" Type="http://schemas.openxmlformats.org/officeDocument/2006/relationships/font"/><Relationship Id="rId33" Target="fonts/font33.fntdata" Type="http://schemas.openxmlformats.org/officeDocument/2006/relationships/font"/><Relationship Id="rId34" Target="fonts/font34.fntdata" Type="http://schemas.openxmlformats.org/officeDocument/2006/relationships/font"/><Relationship Id="rId35" Target="fonts/font35.fntdata" Type="http://schemas.openxmlformats.org/officeDocument/2006/relationships/font"/><Relationship Id="rId36" Target="fonts/font36.fntdata" Type="http://schemas.openxmlformats.org/officeDocument/2006/relationships/font"/><Relationship Id="rId37" Target="fonts/font37.fntdata" Type="http://schemas.openxmlformats.org/officeDocument/2006/relationships/font"/><Relationship Id="rId38" Target="fonts/font38.fntdata" Type="http://schemas.openxmlformats.org/officeDocument/2006/relationships/font"/><Relationship Id="rId39" Target="fonts/font39.fntdata" Type="http://schemas.openxmlformats.org/officeDocument/2006/relationships/font"/><Relationship Id="rId4" Target="theme/theme1.xml" Type="http://schemas.openxmlformats.org/officeDocument/2006/relationships/theme"/><Relationship Id="rId40" Target="fonts/font40.fntdata" Type="http://schemas.openxmlformats.org/officeDocument/2006/relationships/font"/><Relationship Id="rId41" Target="fonts/font41.fntdata" Type="http://schemas.openxmlformats.org/officeDocument/2006/relationships/font"/><Relationship Id="rId42" Target="fonts/font42.fntdata" Type="http://schemas.openxmlformats.org/officeDocument/2006/relationships/font"/><Relationship Id="rId43" Target="fonts/font43.fntdata" Type="http://schemas.openxmlformats.org/officeDocument/2006/relationships/font"/><Relationship Id="rId44" Target="fonts/font44.fntdata" Type="http://schemas.openxmlformats.org/officeDocument/2006/relationships/font"/><Relationship Id="rId45" Target="fonts/font45.fntdata" Type="http://schemas.openxmlformats.org/officeDocument/2006/relationships/font"/><Relationship Id="rId46" Target="fonts/font46.fntdata" Type="http://schemas.openxmlformats.org/officeDocument/2006/relationships/font"/><Relationship Id="rId47" Target="fonts/font47.fntdata" Type="http://schemas.openxmlformats.org/officeDocument/2006/relationships/font"/><Relationship Id="rId48" Target="slides/slide1.xml" Type="http://schemas.openxmlformats.org/officeDocument/2006/relationships/slide"/><Relationship Id="rId49" Target="slides/slide2.xml" Type="http://schemas.openxmlformats.org/officeDocument/2006/relationships/slide"/><Relationship Id="rId5" Target="tableStyles.xml" Type="http://schemas.openxmlformats.org/officeDocument/2006/relationships/tableStyles"/><Relationship Id="rId50" Target="slides/slide3.xml" Type="http://schemas.openxmlformats.org/officeDocument/2006/relationships/slide"/><Relationship Id="rId51" Target="slides/slide4.xml" Type="http://schemas.openxmlformats.org/officeDocument/2006/relationships/slide"/><Relationship Id="rId52" Target="slides/slide5.xml" Type="http://schemas.openxmlformats.org/officeDocument/2006/relationships/slide"/><Relationship Id="rId53" Target="slides/slide6.xml" Type="http://schemas.openxmlformats.org/officeDocument/2006/relationships/slide"/><Relationship Id="rId54" Target="slides/slide7.xml" Type="http://schemas.openxmlformats.org/officeDocument/2006/relationships/slide"/><Relationship Id="rId55" Target="slides/slide8.xml" Type="http://schemas.openxmlformats.org/officeDocument/2006/relationships/slide"/><Relationship Id="rId56" Target="slides/slide9.xml" Type="http://schemas.openxmlformats.org/officeDocument/2006/relationships/slide"/><Relationship Id="rId57" Target="slides/slide10.xml" Type="http://schemas.openxmlformats.org/officeDocument/2006/relationships/slide"/><Relationship Id="rId58" Target="slides/slide11.xml" Type="http://schemas.openxmlformats.org/officeDocument/2006/relationships/slide"/><Relationship Id="rId59" Target="slides/slide12.xml" Type="http://schemas.openxmlformats.org/officeDocument/2006/relationships/slide"/><Relationship Id="rId6" Target="fonts/font6.fntdata" Type="http://schemas.openxmlformats.org/officeDocument/2006/relationships/font"/><Relationship Id="rId60" Target="slides/slide13.xml" Type="http://schemas.openxmlformats.org/officeDocument/2006/relationships/slide"/><Relationship Id="rId61" Target="slides/slide14.xml" Type="http://schemas.openxmlformats.org/officeDocument/2006/relationships/slide"/><Relationship Id="rId62" Target="slides/slide15.xml" Type="http://schemas.openxmlformats.org/officeDocument/2006/relationships/slide"/><Relationship Id="rId63" Target="slides/slide16.xml" Type="http://schemas.openxmlformats.org/officeDocument/2006/relationships/slide"/><Relationship Id="rId64" Target="slides/slide17.xml" Type="http://schemas.openxmlformats.org/officeDocument/2006/relationships/slide"/><Relationship Id="rId65" Target="slides/slide18.xml" Type="http://schemas.openxmlformats.org/officeDocument/2006/relationships/slide"/><Relationship Id="rId66" Target="slides/slide19.xml" Type="http://schemas.openxmlformats.org/officeDocument/2006/relationships/slide"/><Relationship Id="rId67" Target="slides/slide20.xml" Type="http://schemas.openxmlformats.org/officeDocument/2006/relationships/slide"/><Relationship Id="rId68" Target="slides/slide21.xml" Type="http://schemas.openxmlformats.org/officeDocument/2006/relationships/slide"/><Relationship Id="rId69" Target="slides/slide22.xml" Type="http://schemas.openxmlformats.org/officeDocument/2006/relationships/slide"/><Relationship Id="rId7" Target="fonts/font7.fntdata" Type="http://schemas.openxmlformats.org/officeDocument/2006/relationships/font"/><Relationship Id="rId70" Target="slides/slide23.xml" Type="http://schemas.openxmlformats.org/officeDocument/2006/relationships/slide"/><Relationship Id="rId71" Target="slides/slide24.xml" Type="http://schemas.openxmlformats.org/officeDocument/2006/relationships/slide"/><Relationship Id="rId72" Target="slides/slide25.xml" Type="http://schemas.openxmlformats.org/officeDocument/2006/relationships/slide"/><Relationship Id="rId73" Target="slides/slide26.xml" Type="http://schemas.openxmlformats.org/officeDocument/2006/relationships/slide"/><Relationship Id="rId74" Target="slides/slide27.xml" Type="http://schemas.openxmlformats.org/officeDocument/2006/relationships/slide"/><Relationship Id="rId75" Target="slides/slide28.xml" Type="http://schemas.openxmlformats.org/officeDocument/2006/relationships/slide"/><Relationship Id="rId76" Target="slides/slide29.xml" Type="http://schemas.openxmlformats.org/officeDocument/2006/relationships/slide"/><Relationship Id="rId77" Target="notesMasters/notesMaster1.xml" Type="http://schemas.openxmlformats.org/officeDocument/2006/relationships/notesMaster"/><Relationship Id="rId78" Target="theme/theme2.xml" Type="http://schemas.openxmlformats.org/officeDocument/2006/relationships/theme"/><Relationship Id="rId79" Target="notesSlides/notesSlide1.xml" Type="http://schemas.openxmlformats.org/officeDocument/2006/relationships/notesSlide"/><Relationship Id="rId8" Target="fonts/font8.fntdata" Type="http://schemas.openxmlformats.org/officeDocument/2006/relationships/font"/><Relationship Id="rId80" Target="notesSlides/notesSlide2.xml" Type="http://schemas.openxmlformats.org/officeDocument/2006/relationships/notesSlide"/><Relationship Id="rId81" Target="notesSlides/notesSlide3.xml" Type="http://schemas.openxmlformats.org/officeDocument/2006/relationships/notesSlide"/><Relationship Id="rId82" Target="notesSlides/notesSlide4.xml" Type="http://schemas.openxmlformats.org/officeDocument/2006/relationships/notesSlide"/><Relationship Id="rId83" Target="notesSlides/notesSlide5.xml" Type="http://schemas.openxmlformats.org/officeDocument/2006/relationships/notesSlide"/><Relationship Id="rId84" Target="notesSlides/notesSlide6.xml" Type="http://schemas.openxmlformats.org/officeDocument/2006/relationships/notesSlide"/><Relationship Id="rId85" Target="notesSlides/notesSlide7.xml" Type="http://schemas.openxmlformats.org/officeDocument/2006/relationships/notesSlide"/><Relationship Id="rId86" Target="notesSlides/notesSlide8.xml" Type="http://schemas.openxmlformats.org/officeDocument/2006/relationships/notesSlide"/><Relationship Id="rId87" Target="notesSlides/notesSlide9.xml" Type="http://schemas.openxmlformats.org/officeDocument/2006/relationships/notesSlide"/><Relationship Id="rId88" Target="notesSlides/notesSlide10.xml" Type="http://schemas.openxmlformats.org/officeDocument/2006/relationships/notesSlide"/><Relationship Id="rId89" Target="notesSlides/notesSlide11.xml" Type="http://schemas.openxmlformats.org/officeDocument/2006/relationships/notesSlide"/><Relationship Id="rId9" Target="fonts/font9.fntdata" Type="http://schemas.openxmlformats.org/officeDocument/2006/relationships/font"/><Relationship Id="rId90" Target="notesSlides/notesSlide12.xml" Type="http://schemas.openxmlformats.org/officeDocument/2006/relationships/notesSlide"/><Relationship Id="rId91" Target="notesSlides/notesSlide13.xml" Type="http://schemas.openxmlformats.org/officeDocument/2006/relationships/notesSlide"/><Relationship Id="rId92" Target="notesSlides/notesSlide14.xml" Type="http://schemas.openxmlformats.org/officeDocument/2006/relationships/notesSlide"/><Relationship Id="rId93" Target="notesSlides/notesSlide15.xml" Type="http://schemas.openxmlformats.org/officeDocument/2006/relationships/notesSlide"/><Relationship Id="rId94" Target="notesSlides/notesSlide16.xml" Type="http://schemas.openxmlformats.org/officeDocument/2006/relationships/notesSlide"/><Relationship Id="rId95" Target="notesSlides/notesSlide17.xml" Type="http://schemas.openxmlformats.org/officeDocument/2006/relationships/notesSlid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1.7.2013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10.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1.xml" Type="http://schemas.openxmlformats.org/officeDocument/2006/relationships/slide"/></Relationships>
</file>

<file path=ppt/notesSlides/_rels/notesSlide1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2.xml" Type="http://schemas.openxmlformats.org/officeDocument/2006/relationships/slide"/></Relationships>
</file>

<file path=ppt/notesSlides/_rels/notesSlide1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3.xml" Type="http://schemas.openxmlformats.org/officeDocument/2006/relationships/slide"/></Relationships>
</file>

<file path=ppt/notesSlides/_rels/notesSlide1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4.xml" Type="http://schemas.openxmlformats.org/officeDocument/2006/relationships/slide"/></Relationships>
</file>

<file path=ppt/notesSlides/_rels/notesSlide1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5.xml" Type="http://schemas.openxmlformats.org/officeDocument/2006/relationships/slide"/></Relationships>
</file>

<file path=ppt/notesSlides/_rels/notesSlide1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6.xml" Type="http://schemas.openxmlformats.org/officeDocument/2006/relationships/slide"/></Relationships>
</file>

<file path=ppt/notesSlides/_rels/notesSlide1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8.xml" Type="http://schemas.openxmlformats.org/officeDocument/2006/relationships/slide"/></Relationships>
</file>

<file path=ppt/notesSlides/_rels/notesSlide1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9.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2.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3.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5.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7.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8.xml" Type="http://schemas.openxmlformats.org/officeDocument/2006/relationships/slide"/></Relationships>
</file>

<file path=ppt/notesSlides/_rels/notesSlide9.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0.xml" Type="http://schemas.openxmlformats.org/officeDocument/2006/relationships/slide"/></Relationships>
</file>

<file path=ppt/notesSlides/notesSlide1.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10.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p>
          <a:p>
            <a:r>
              <a:rPr lang="en-US"/>
              <a:t/>
            </a:r>
          </a:p>
          <a:p>
            <a:r>
              <a:rPr lang="en-US"/>
              <a:t>For this option, you can use this Mentimeter Template:</a:t>
            </a:r>
          </a:p>
          <a:p>
            <a:r>
              <a:rPr lang="en-US"/>
              <a:t>https://www.mentimeter.com/app/presentation/aljxtmsyo7fc2xqws6fiuhsi9mwqcby4</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11.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p>
          <a:p>
            <a:r>
              <a:rPr lang="en-US"/>
              <a:t/>
            </a:r>
          </a:p>
          <a:p>
            <a:r>
              <a:rPr lang="en-US"/>
              <a:t>For this option, you can use this Mentimeter Template:</a:t>
            </a:r>
          </a:p>
          <a:p>
            <a:r>
              <a:rPr lang="en-US"/>
              <a:t>https://www.mentimeter.com/app/presentation/aljxtmsyo7fc2xqws6fiuhsi9mwqcby4</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12.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p>
          <a:p>
            <a:r>
              <a:rPr lang="en-US"/>
              <a:t/>
            </a:r>
          </a:p>
          <a:p>
            <a:r>
              <a:rPr lang="en-US"/>
              <a:t>For this option, you can use this Mentimeter Template:</a:t>
            </a:r>
          </a:p>
          <a:p>
            <a:r>
              <a:rPr lang="en-US"/>
              <a:t>https://www.mentimeter.com/app/presentation/aljxtmsyo7fc2xqws6fiuhsi9mwqcby4</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13.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p>
          <a:p>
            <a:r>
              <a:rPr lang="en-US"/>
              <a:t/>
            </a:r>
          </a:p>
          <a:p>
            <a:r>
              <a:rPr lang="en-US"/>
              <a:t>For this option, you can use this Mentimeter Template:</a:t>
            </a:r>
          </a:p>
          <a:p>
            <a:r>
              <a:rPr lang="en-US"/>
              <a:t>https://www.mentimeter.com/app/presentation/aljxtmsyo7fc2xqws6fiuhsi9mwqcby4</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14.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p>
          <a:p>
            <a:r>
              <a:rPr lang="en-US"/>
              <a:t/>
            </a:r>
          </a:p>
          <a:p>
            <a:r>
              <a:rPr lang="en-US"/>
              <a:t>For this option, you can use this Mentimeter Template:</a:t>
            </a:r>
          </a:p>
          <a:p>
            <a:r>
              <a:rPr lang="en-US"/>
              <a:t>https://www.mentimeter.com/app/presentation/aljxtmsyo7fc2xqws6fiuhsi9mwqcby4</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15.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p>
          <a:p>
            <a:r>
              <a:rPr lang="en-US"/>
              <a:t/>
            </a:r>
          </a:p>
          <a:p>
            <a:r>
              <a:rPr lang="en-US"/>
              <a:t>For this option, you can use this Mentimeter Template:</a:t>
            </a:r>
          </a:p>
          <a:p>
            <a:r>
              <a:rPr lang="en-US"/>
              <a:t>https://www.mentimeter.com/app/presentation/aljxtmsyo7fc2xqws6fiuhsi9mwqcby4</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16.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p>
          <a:p>
            <a:r>
              <a:rPr lang="en-US"/>
              <a:t/>
            </a:r>
          </a:p>
          <a:p>
            <a:r>
              <a:rPr lang="en-US"/>
              <a:t>For this option, you can use this Mentimeter Template:</a:t>
            </a:r>
          </a:p>
          <a:p>
            <a:r>
              <a:rPr lang="en-US"/>
              <a:t>https://www.mentimeter.com/app/presentation/aljxtmsyo7fc2xqws6fiuhsi9mwqcby4</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17.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p>
          <a:p>
            <a:r>
              <a:rPr lang="en-US"/>
              <a:t/>
            </a:r>
          </a:p>
          <a:p>
            <a:r>
              <a:rPr lang="en-US"/>
              <a:t>For this option, you can use this Mentimeter Template:</a:t>
            </a:r>
          </a:p>
          <a:p>
            <a:r>
              <a:rPr lang="en-US"/>
              <a:t>https://www.mentimeter.com/app/presentation/aljxtmsyo7fc2xqws6fiuhsi9mwqcby4</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2.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3.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4.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5.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6.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p>
          <a:p>
            <a:r>
              <a:rPr lang="en-US"/>
              <a:t/>
            </a:r>
          </a:p>
          <a:p>
            <a:r>
              <a:rPr lang="en-US"/>
              <a:t>For this option, you can use this Mentimeter Template:</a:t>
            </a:r>
          </a:p>
          <a:p>
            <a:r>
              <a:rPr lang="en-US"/>
              <a:t>https://www.mentimeter.com/app/presentation/aljxtmsyo7fc2xqws6fiuhsi9mwqcby4</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7.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p>
          <a:p>
            <a:r>
              <a:rPr lang="en-US"/>
              <a:t/>
            </a:r>
          </a:p>
          <a:p>
            <a:r>
              <a:rPr lang="en-US"/>
              <a:t>For this option, you can use this Mentimeter Template:</a:t>
            </a:r>
          </a:p>
          <a:p>
            <a:r>
              <a:rPr lang="en-US"/>
              <a:t>https://www.mentimeter.com/app/presentation/aljxtmsyo7fc2xqws6fiuhsi9mwqcby4</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8.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p>
          <a:p>
            <a:r>
              <a:rPr lang="en-US"/>
              <a:t/>
            </a:r>
          </a:p>
          <a:p>
            <a:r>
              <a:rPr lang="en-US"/>
              <a:t>For this option, you can use this Mentimeter Template:</a:t>
            </a:r>
          </a:p>
          <a:p>
            <a:r>
              <a:rPr lang="en-US"/>
              <a:t>https://www.mentimeter.com/app/presentation/aljxtmsyo7fc2xqws6fiuhsi9mwqcby4</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9.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Choose one of the Breaking the Ice options and delete the others from the slide deck.</a:t>
            </a:r>
          </a:p>
          <a:p>
            <a:r>
              <a:rPr lang="en-US"/>
              <a:t/>
            </a:r>
          </a:p>
          <a:p>
            <a:r>
              <a:rPr lang="en-US"/>
              <a:t>For this option, you can use this Mentimeter Template:</a:t>
            </a:r>
          </a:p>
          <a:p>
            <a:r>
              <a:rPr lang="en-US"/>
              <a:t>https://www.mentimeter.com/app/presentation/aljxtmsyo7fc2xqws6fiuhsi9mwqcby4</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2.xml" Type="http://schemas.openxmlformats.org/officeDocument/2006/relationships/notesSlide"/><Relationship Id="rId3" Target="../media/image2.jpeg" Type="http://schemas.openxmlformats.org/officeDocument/2006/relationships/image"/><Relationship Id="rId4" Target="../media/image3.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3.xml" Type="http://schemas.openxmlformats.org/officeDocument/2006/relationships/notesSlide"/><Relationship Id="rId3" Target="../media/image2.jpeg" Type="http://schemas.openxmlformats.org/officeDocument/2006/relationships/image"/><Relationship Id="rId4" Target="../media/image3.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4.xml" Type="http://schemas.openxmlformats.org/officeDocument/2006/relationships/notesSlide"/><Relationship Id="rId3" Target="../media/image2.jpeg" Type="http://schemas.openxmlformats.org/officeDocument/2006/relationships/image"/><Relationship Id="rId4" Target="../media/image3.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5.xml" Type="http://schemas.openxmlformats.org/officeDocument/2006/relationships/notesSlide"/><Relationship Id="rId3" Target="../media/image2.jpeg" Type="http://schemas.openxmlformats.org/officeDocument/2006/relationships/image"/><Relationship Id="rId4" Target="../media/image3.pn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7.xml" Type="http://schemas.openxmlformats.org/officeDocument/2006/relationships/slideLayout"/><Relationship Id="rId2" Target="https://www.mentimeter.com/app/presentation/alicpnft282mzxyqvb83561grof4xak9" TargetMode="External" Type="http://schemas.openxmlformats.org/officeDocument/2006/relationships/hyperlink"/></Relationships>
</file>

<file path=ppt/slides/_rels/slide15.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6.xml" Type="http://schemas.openxmlformats.org/officeDocument/2006/relationships/notesSlide"/><Relationship Id="rId3" Target="../media/image2.jpeg" Type="http://schemas.openxmlformats.org/officeDocument/2006/relationships/image"/><Relationship Id="rId4" Target="../media/image3.png" Type="http://schemas.openxmlformats.org/officeDocument/2006/relationships/image"/></Relationships>
</file>

<file path=ppt/slides/_rels/slide16.xml.rels><?xml version="1.0" encoding="UTF-8" standalone="no"?><Relationships xmlns="http://schemas.openxmlformats.org/package/2006/relationships"><Relationship Id="rId1" Target="../slideLayouts/slideLayout7.xml" Type="http://schemas.openxmlformats.org/officeDocument/2006/relationships/slideLayout"/><Relationship Id="rId2" Target="https://www.mentimeter.com/app/presentation/aljxtmsyo7fc2xqws6fiuhsi9mwqcby4" TargetMode="External" Type="http://schemas.openxmlformats.org/officeDocument/2006/relationships/hyperlink"/></Relationships>
</file>

<file path=ppt/slides/_rels/slide17.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7.xml" Type="http://schemas.openxmlformats.org/officeDocument/2006/relationships/notesSlide"/><Relationship Id="rId3" Target="../media/image2.jpeg" Type="http://schemas.openxmlformats.org/officeDocument/2006/relationships/image"/><Relationship Id="rId4" Target="../media/image3.png" Type="http://schemas.openxmlformats.org/officeDocument/2006/relationships/image"/></Relationships>
</file>

<file path=ppt/slides/_rels/slide18.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8.xml" Type="http://schemas.openxmlformats.org/officeDocument/2006/relationships/notesSlide"/><Relationship Id="rId3" Target="../media/image1.png" Type="http://schemas.openxmlformats.org/officeDocument/2006/relationships/image"/><Relationship Id="rId4" Target="../media/image2.jpeg" Type="http://schemas.openxmlformats.org/officeDocument/2006/relationships/image"/></Relationships>
</file>

<file path=ppt/slides/_rels/slide19.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jpeg" Type="http://schemas.openxmlformats.org/officeDocument/2006/relationships/image"/></Relationships>
</file>

<file path=ppt/slides/_rels/slide20.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9.xml" Type="http://schemas.openxmlformats.org/officeDocument/2006/relationships/notesSlide"/><Relationship Id="rId3" Target="../media/image1.png" Type="http://schemas.openxmlformats.org/officeDocument/2006/relationships/image"/><Relationship Id="rId4" Target="../media/image2.jpeg" Type="http://schemas.openxmlformats.org/officeDocument/2006/relationships/image"/></Relationships>
</file>

<file path=ppt/slides/_rels/slide21.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10.xml" Type="http://schemas.openxmlformats.org/officeDocument/2006/relationships/notesSlide"/><Relationship Id="rId3" Target="../media/image1.png" Type="http://schemas.openxmlformats.org/officeDocument/2006/relationships/image"/><Relationship Id="rId4" Target="../media/image2.jpeg" Type="http://schemas.openxmlformats.org/officeDocument/2006/relationships/image"/></Relationships>
</file>

<file path=ppt/slides/_rels/slide22.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11.xml" Type="http://schemas.openxmlformats.org/officeDocument/2006/relationships/notesSlide"/><Relationship Id="rId3" Target="../media/image1.png" Type="http://schemas.openxmlformats.org/officeDocument/2006/relationships/image"/><Relationship Id="rId4" Target="../media/image2.jpeg" Type="http://schemas.openxmlformats.org/officeDocument/2006/relationships/image"/></Relationships>
</file>

<file path=ppt/slides/_rels/slide23.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12.xml" Type="http://schemas.openxmlformats.org/officeDocument/2006/relationships/notesSlide"/><Relationship Id="rId3" Target="../media/image1.png" Type="http://schemas.openxmlformats.org/officeDocument/2006/relationships/image"/><Relationship Id="rId4" Target="../media/image2.jpeg" Type="http://schemas.openxmlformats.org/officeDocument/2006/relationships/image"/></Relationships>
</file>

<file path=ppt/slides/_rels/slide24.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13.xml" Type="http://schemas.openxmlformats.org/officeDocument/2006/relationships/notesSlide"/><Relationship Id="rId3" Target="../media/image1.png" Type="http://schemas.openxmlformats.org/officeDocument/2006/relationships/image"/><Relationship Id="rId4" Target="../media/image2.jpeg" Type="http://schemas.openxmlformats.org/officeDocument/2006/relationships/image"/></Relationships>
</file>

<file path=ppt/slides/_rels/slide25.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14.xml" Type="http://schemas.openxmlformats.org/officeDocument/2006/relationships/notesSlide"/><Relationship Id="rId3" Target="../media/image3.png" Type="http://schemas.openxmlformats.org/officeDocument/2006/relationships/image"/><Relationship Id="rId4" Target="../media/image2.jpeg" Type="http://schemas.openxmlformats.org/officeDocument/2006/relationships/image"/></Relationships>
</file>

<file path=ppt/slides/_rels/slide26.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15.xml" Type="http://schemas.openxmlformats.org/officeDocument/2006/relationships/notesSlide"/><Relationship Id="rId3" Target="../media/image1.png" Type="http://schemas.openxmlformats.org/officeDocument/2006/relationships/image"/><Relationship Id="rId4" Target="../media/image2.jpeg" Type="http://schemas.openxmlformats.org/officeDocument/2006/relationships/image"/></Relationships>
</file>

<file path=ppt/slides/_rels/slide27.xml.rels><?xml version="1.0" encoding="UTF-8" standalone="no"?><Relationships xmlns="http://schemas.openxmlformats.org/package/2006/relationships"><Relationship Id="rId1" Target="../slideLayouts/slideLayout7.xml" Type="http://schemas.openxmlformats.org/officeDocument/2006/relationships/slideLayout"/><Relationship Id="rId2" Target="https://docs.google.com/document/d/18t6l-0svcJWj_5Ibbq3VcQIDrVuWx-55KZb4j7LkyWQ/edit?usp=sharing" TargetMode="External" Type="http://schemas.openxmlformats.org/officeDocument/2006/relationships/hyperlink"/></Relationships>
</file>

<file path=ppt/slides/_rels/slide28.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16.xml" Type="http://schemas.openxmlformats.org/officeDocument/2006/relationships/notesSlide"/><Relationship Id="rId3" Target="../media/image1.png" Type="http://schemas.openxmlformats.org/officeDocument/2006/relationships/image"/><Relationship Id="rId4" Target="../media/image2.jpeg" Type="http://schemas.openxmlformats.org/officeDocument/2006/relationships/image"/></Relationships>
</file>

<file path=ppt/slides/_rels/slide29.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17.xml" Type="http://schemas.openxmlformats.org/officeDocument/2006/relationships/notesSlide"/><Relationship Id="rId3" Target="../media/image3.png" Type="http://schemas.openxmlformats.org/officeDocument/2006/relationships/image"/><Relationship Id="rId4" Target="../media/image2.jpe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jpe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jpe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7.xml" Type="http://schemas.openxmlformats.org/officeDocument/2006/relationships/slideLayout"/><Relationship Id="rId2" Target="https://docs.google.com/document/d/18t6l-0svcJWj_5Ibbq3VcQIDrVuWx-55KZb4j7LkyWQ/edit?usp=sharing" TargetMode="External" Type="http://schemas.openxmlformats.org/officeDocument/2006/relationships/hyperlink"/></Relationships>
</file>

<file path=ppt/slides/_rels/slide7.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jpe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9.xml.rels><?xml version="1.0" encoding="UTF-8" standalone="no"?><Relationships xmlns="http://schemas.openxmlformats.org/package/2006/relationships"><Relationship Id="rId1" Target="../slideLayouts/slideLayout7.xml" Type="http://schemas.openxmlformats.org/officeDocument/2006/relationships/slideLayout"/><Relationship Id="rId2" Target="../notesSlides/notesSlide1.xml" Type="http://schemas.openxmlformats.org/officeDocument/2006/relationships/notesSlide"/><Relationship Id="rId3" Target="../media/image2.jpeg" Type="http://schemas.openxmlformats.org/officeDocument/2006/relationships/image"/><Relationship Id="rId4" Target="../media/image3.png" Type="http://schemas.openxmlformats.org/officeDocument/2006/relationships/image"/></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6052447" y="4151629"/>
            <a:ext cx="10587398" cy="1783716"/>
          </a:xfrm>
          <a:prstGeom prst="rect">
            <a:avLst/>
          </a:prstGeom>
        </p:spPr>
        <p:txBody>
          <a:bodyPr anchor="t" rtlCol="false" tIns="0" lIns="0" bIns="0" rIns="0">
            <a:spAutoFit/>
          </a:bodyPr>
          <a:lstStyle/>
          <a:p>
            <a:pPr>
              <a:lnSpc>
                <a:spcPts val="14559"/>
              </a:lnSpc>
              <a:spcBef>
                <a:spcPct val="0"/>
              </a:spcBef>
            </a:pPr>
            <a:r>
              <a:rPr lang="en-US" sz="10399">
                <a:solidFill>
                  <a:srgbClr val="545454"/>
                </a:solidFill>
                <a:latin typeface="Antonio Bold"/>
              </a:rPr>
              <a:t>Using this template</a:t>
            </a:r>
          </a:p>
        </p:txBody>
      </p:sp>
      <p:sp>
        <p:nvSpPr>
          <p:cNvPr name="TextBox 3" id="3"/>
          <p:cNvSpPr txBox="true"/>
          <p:nvPr/>
        </p:nvSpPr>
        <p:spPr>
          <a:xfrm rot="0">
            <a:off x="6052447" y="5887721"/>
            <a:ext cx="10587398" cy="824908"/>
          </a:xfrm>
          <a:prstGeom prst="rect">
            <a:avLst/>
          </a:prstGeom>
        </p:spPr>
        <p:txBody>
          <a:bodyPr anchor="t" rtlCol="false" tIns="0" lIns="0" bIns="0" rIns="0">
            <a:spAutoFit/>
          </a:bodyPr>
          <a:lstStyle/>
          <a:p>
            <a:pPr marL="517794" indent="-258897" lvl="1">
              <a:lnSpc>
                <a:spcPts val="3357"/>
              </a:lnSpc>
              <a:buFont typeface="Arial"/>
              <a:buChar char="•"/>
            </a:pPr>
            <a:r>
              <a:rPr lang="en-US" sz="2398">
                <a:solidFill>
                  <a:srgbClr val="000000"/>
                </a:solidFill>
                <a:latin typeface="Open Sauce"/>
              </a:rPr>
              <a:t>The white slides will have notes and links for you to use.</a:t>
            </a:r>
          </a:p>
          <a:p>
            <a:pPr marL="517794" indent="-258897" lvl="1">
              <a:lnSpc>
                <a:spcPts val="3357"/>
              </a:lnSpc>
              <a:buFont typeface="Arial"/>
              <a:buChar char="•"/>
            </a:pPr>
            <a:r>
              <a:rPr lang="en-US" sz="2398">
                <a:solidFill>
                  <a:srgbClr val="000000"/>
                </a:solidFill>
                <a:latin typeface="Open Sauce"/>
              </a:rPr>
              <a:t>Delete all the white slides before using this template.</a:t>
            </a:r>
          </a:p>
        </p:txBody>
      </p:sp>
      <p:sp>
        <p:nvSpPr>
          <p:cNvPr name="TextBox 4" id="4"/>
          <p:cNvSpPr txBox="true"/>
          <p:nvPr/>
        </p:nvSpPr>
        <p:spPr>
          <a:xfrm rot="0">
            <a:off x="6052447" y="3740936"/>
            <a:ext cx="10587398"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Welcome!</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sp>
        <p:nvSpPr>
          <p:cNvPr name="TextBox 2" id="2"/>
          <p:cNvSpPr txBox="true"/>
          <p:nvPr/>
        </p:nvSpPr>
        <p:spPr>
          <a:xfrm rot="0">
            <a:off x="5356010" y="3369271"/>
            <a:ext cx="7156420"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Breaking the Ice</a:t>
            </a:r>
          </a:p>
        </p:txBody>
      </p:sp>
      <p:sp>
        <p:nvSpPr>
          <p:cNvPr name="TextBox 3" id="3"/>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Two-Minute Statements</a:t>
            </a:r>
          </a:p>
        </p:txBody>
      </p:sp>
      <p:sp>
        <p:nvSpPr>
          <p:cNvPr name="TextBox 4" id="4"/>
          <p:cNvSpPr txBox="true"/>
          <p:nvPr/>
        </p:nvSpPr>
        <p:spPr>
          <a:xfrm rot="0">
            <a:off x="5356010" y="5514975"/>
            <a:ext cx="1162134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Share a two-minute statement or introduction about yourself</a:t>
            </a:r>
          </a:p>
        </p:txBody>
      </p:sp>
      <p:sp>
        <p:nvSpPr>
          <p:cNvPr name="Freeform 5" id="5"/>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3"/>
            <a:stretch>
              <a:fillRect l="0" t="0" r="0" b="0"/>
            </a:stretch>
          </a:blipFill>
        </p:spPr>
      </p:sp>
      <p:sp>
        <p:nvSpPr>
          <p:cNvPr name="TextBox 6" id="6"/>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7" id="7"/>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8" id="8"/>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name="Group 9" id="9"/>
          <p:cNvGrpSpPr>
            <a:grpSpLocks noChangeAspect="true"/>
          </p:cNvGrpSpPr>
          <p:nvPr/>
        </p:nvGrpSpPr>
        <p:grpSpPr>
          <a:xfrm rot="0">
            <a:off x="-8720462" y="-280343"/>
            <a:ext cx="10847730" cy="10847687"/>
            <a:chOff x="0" y="0"/>
            <a:chExt cx="6350000" cy="6349975"/>
          </a:xfrm>
        </p:grpSpPr>
        <p:sp>
          <p:nvSpPr>
            <p:cNvPr name="Freeform 10" id="10"/>
            <p:cNvSpPr/>
            <p:nvPr/>
          </p:nvSpPr>
          <p:spPr>
            <a:xfrm flipH="false" flipV="false" rot="-5400000">
              <a:off x="13" y="-13"/>
              <a:ext cx="6349974" cy="6350000"/>
            </a:xfrm>
            <a:custGeom>
              <a:avLst/>
              <a:gdLst/>
              <a:ahLst/>
              <a:cxnLst/>
              <a:rect r="r" b="b" t="t" l="l"/>
              <a:pathLst>
                <a:path h="6350000" w="6349974">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sp>
        <p:nvSpPr>
          <p:cNvPr name="TextBox 2" id="2"/>
          <p:cNvSpPr txBox="true"/>
          <p:nvPr/>
        </p:nvSpPr>
        <p:spPr>
          <a:xfrm rot="0">
            <a:off x="5356010" y="3369271"/>
            <a:ext cx="7156420"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Breaking the Ice</a:t>
            </a:r>
          </a:p>
        </p:txBody>
      </p:sp>
      <p:sp>
        <p:nvSpPr>
          <p:cNvPr name="TextBox 3" id="3"/>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Grab from the Kitchen</a:t>
            </a:r>
          </a:p>
        </p:txBody>
      </p:sp>
      <p:sp>
        <p:nvSpPr>
          <p:cNvPr name="TextBox 4" id="4"/>
          <p:cNvSpPr txBox="true"/>
          <p:nvPr/>
        </p:nvSpPr>
        <p:spPr>
          <a:xfrm rot="0">
            <a:off x="5356010" y="5514975"/>
            <a:ext cx="11621349" cy="834037"/>
          </a:xfrm>
          <a:prstGeom prst="rect">
            <a:avLst/>
          </a:prstGeom>
        </p:spPr>
        <p:txBody>
          <a:bodyPr anchor="t" rtlCol="false" tIns="0" lIns="0" bIns="0" rIns="0">
            <a:spAutoFit/>
          </a:bodyPr>
          <a:lstStyle/>
          <a:p>
            <a:pPr>
              <a:lnSpc>
                <a:spcPts val="3357"/>
              </a:lnSpc>
            </a:pPr>
            <a:r>
              <a:rPr lang="en-US" sz="2398">
                <a:solidFill>
                  <a:srgbClr val="000000"/>
                </a:solidFill>
                <a:latin typeface="Open Sauce"/>
              </a:rPr>
              <a:t>Go to your kitchen and grab one piece of cutlery/silverware. Wait to share what you selected until you are prompted.</a:t>
            </a:r>
          </a:p>
        </p:txBody>
      </p:sp>
      <p:sp>
        <p:nvSpPr>
          <p:cNvPr name="Freeform 5" id="5"/>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3"/>
            <a:stretch>
              <a:fillRect l="0" t="0" r="0" b="0"/>
            </a:stretch>
          </a:blipFill>
        </p:spPr>
      </p:sp>
      <p:sp>
        <p:nvSpPr>
          <p:cNvPr name="TextBox 6" id="6"/>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7" id="7"/>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8" id="8"/>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name="Group 9" id="9"/>
          <p:cNvGrpSpPr>
            <a:grpSpLocks noChangeAspect="true"/>
          </p:cNvGrpSpPr>
          <p:nvPr/>
        </p:nvGrpSpPr>
        <p:grpSpPr>
          <a:xfrm rot="0">
            <a:off x="-8720462" y="-280343"/>
            <a:ext cx="10847730" cy="10847687"/>
            <a:chOff x="0" y="0"/>
            <a:chExt cx="6350000" cy="6349975"/>
          </a:xfrm>
        </p:grpSpPr>
        <p:sp>
          <p:nvSpPr>
            <p:cNvPr name="Freeform 10" id="10"/>
            <p:cNvSpPr/>
            <p:nvPr/>
          </p:nvSpPr>
          <p:spPr>
            <a:xfrm flipH="false" flipV="false" rot="-5400000">
              <a:off x="13" y="-13"/>
              <a:ext cx="6349974" cy="6350000"/>
            </a:xfrm>
            <a:custGeom>
              <a:avLst/>
              <a:gdLst/>
              <a:ahLst/>
              <a:cxnLst/>
              <a:rect r="r" b="b" t="t" l="l"/>
              <a:pathLst>
                <a:path h="6350000" w="6349974">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sp>
        <p:nvSpPr>
          <p:cNvPr name="TextBox 2" id="2"/>
          <p:cNvSpPr txBox="true"/>
          <p:nvPr/>
        </p:nvSpPr>
        <p:spPr>
          <a:xfrm rot="0">
            <a:off x="5356010" y="3369271"/>
            <a:ext cx="7156420"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Breaking the Ice</a:t>
            </a:r>
          </a:p>
        </p:txBody>
      </p:sp>
      <p:sp>
        <p:nvSpPr>
          <p:cNvPr name="TextBox 3" id="3"/>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This or That</a:t>
            </a:r>
          </a:p>
        </p:txBody>
      </p:sp>
      <p:sp>
        <p:nvSpPr>
          <p:cNvPr name="TextBox 4" id="4"/>
          <p:cNvSpPr txBox="true"/>
          <p:nvPr/>
        </p:nvSpPr>
        <p:spPr>
          <a:xfrm rot="0">
            <a:off x="5356010" y="5514975"/>
            <a:ext cx="1162134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Consider your preferences for the following options.</a:t>
            </a:r>
          </a:p>
        </p:txBody>
      </p:sp>
      <p:sp>
        <p:nvSpPr>
          <p:cNvPr name="Freeform 5" id="5"/>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3"/>
            <a:stretch>
              <a:fillRect l="0" t="0" r="0" b="0"/>
            </a:stretch>
          </a:blipFill>
        </p:spPr>
      </p:sp>
      <p:sp>
        <p:nvSpPr>
          <p:cNvPr name="TextBox 6" id="6"/>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7" id="7"/>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8" id="8"/>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name="Group 9" id="9"/>
          <p:cNvGrpSpPr>
            <a:grpSpLocks noChangeAspect="true"/>
          </p:cNvGrpSpPr>
          <p:nvPr/>
        </p:nvGrpSpPr>
        <p:grpSpPr>
          <a:xfrm rot="0">
            <a:off x="-8720462" y="-280343"/>
            <a:ext cx="10847730" cy="10847687"/>
            <a:chOff x="0" y="0"/>
            <a:chExt cx="6350000" cy="6349975"/>
          </a:xfrm>
        </p:grpSpPr>
        <p:sp>
          <p:nvSpPr>
            <p:cNvPr name="Freeform 10" id="10"/>
            <p:cNvSpPr/>
            <p:nvPr/>
          </p:nvSpPr>
          <p:spPr>
            <a:xfrm flipH="false" flipV="false" rot="-5400000">
              <a:off x="13" y="-13"/>
              <a:ext cx="6349974" cy="6350000"/>
            </a:xfrm>
            <a:custGeom>
              <a:avLst/>
              <a:gdLst/>
              <a:ahLst/>
              <a:cxnLst/>
              <a:rect r="r" b="b" t="t" l="l"/>
              <a:pathLst>
                <a:path h="6350000" w="6349974">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sp>
        <p:nvSpPr>
          <p:cNvPr name="TextBox 2" id="2"/>
          <p:cNvSpPr txBox="true"/>
          <p:nvPr/>
        </p:nvSpPr>
        <p:spPr>
          <a:xfrm rot="0">
            <a:off x="5356010" y="3369271"/>
            <a:ext cx="7156420"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Breaking the Ice</a:t>
            </a:r>
          </a:p>
        </p:txBody>
      </p:sp>
      <p:sp>
        <p:nvSpPr>
          <p:cNvPr name="TextBox 3" id="3"/>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Common Ground</a:t>
            </a:r>
          </a:p>
        </p:txBody>
      </p:sp>
      <p:sp>
        <p:nvSpPr>
          <p:cNvPr name="TextBox 4" id="4"/>
          <p:cNvSpPr txBox="true"/>
          <p:nvPr/>
        </p:nvSpPr>
        <p:spPr>
          <a:xfrm rot="0">
            <a:off x="5356010" y="5514975"/>
            <a:ext cx="11621349" cy="834037"/>
          </a:xfrm>
          <a:prstGeom prst="rect">
            <a:avLst/>
          </a:prstGeom>
        </p:spPr>
        <p:txBody>
          <a:bodyPr anchor="t" rtlCol="false" tIns="0" lIns="0" bIns="0" rIns="0">
            <a:spAutoFit/>
          </a:bodyPr>
          <a:lstStyle/>
          <a:p>
            <a:pPr>
              <a:lnSpc>
                <a:spcPts val="3357"/>
              </a:lnSpc>
            </a:pPr>
            <a:r>
              <a:rPr lang="en-US" sz="2398">
                <a:solidFill>
                  <a:srgbClr val="000000"/>
                </a:solidFill>
                <a:latin typeface="Open Sauce"/>
              </a:rPr>
              <a:t>Break into pairs but choose someone with whom you are less familiar. Spend time discovering what you have in common.</a:t>
            </a:r>
          </a:p>
        </p:txBody>
      </p:sp>
      <p:sp>
        <p:nvSpPr>
          <p:cNvPr name="Freeform 5" id="5"/>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3"/>
            <a:stretch>
              <a:fillRect l="0" t="0" r="0" b="0"/>
            </a:stretch>
          </a:blipFill>
        </p:spPr>
      </p:sp>
      <p:sp>
        <p:nvSpPr>
          <p:cNvPr name="TextBox 6" id="6"/>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7" id="7"/>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8" id="8"/>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name="Group 9" id="9"/>
          <p:cNvGrpSpPr>
            <a:grpSpLocks noChangeAspect="true"/>
          </p:cNvGrpSpPr>
          <p:nvPr/>
        </p:nvGrpSpPr>
        <p:grpSpPr>
          <a:xfrm rot="0">
            <a:off x="-8720462" y="-280343"/>
            <a:ext cx="10847730" cy="10847687"/>
            <a:chOff x="0" y="0"/>
            <a:chExt cx="6350000" cy="6349975"/>
          </a:xfrm>
        </p:grpSpPr>
        <p:sp>
          <p:nvSpPr>
            <p:cNvPr name="Freeform 10" id="10"/>
            <p:cNvSpPr/>
            <p:nvPr/>
          </p:nvSpPr>
          <p:spPr>
            <a:xfrm flipH="false" flipV="false" rot="-5400000">
              <a:off x="13" y="-13"/>
              <a:ext cx="6349974" cy="6350000"/>
            </a:xfrm>
            <a:custGeom>
              <a:avLst/>
              <a:gdLst/>
              <a:ahLst/>
              <a:cxnLst/>
              <a:rect r="r" b="b" t="t" l="l"/>
              <a:pathLst>
                <a:path h="6350000" w="6349974">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28700" y="2708638"/>
            <a:ext cx="14893879" cy="4725247"/>
          </a:xfrm>
          <a:prstGeom prst="rect">
            <a:avLst/>
          </a:prstGeom>
        </p:spPr>
        <p:txBody>
          <a:bodyPr anchor="t" rtlCol="false" tIns="0" lIns="0" bIns="0" rIns="0">
            <a:spAutoFit/>
          </a:bodyPr>
          <a:lstStyle/>
          <a:p>
            <a:pPr>
              <a:lnSpc>
                <a:spcPts val="9403"/>
              </a:lnSpc>
            </a:pPr>
            <a:r>
              <a:rPr lang="en-US" sz="6716">
                <a:solidFill>
                  <a:srgbClr val="545454"/>
                </a:solidFill>
                <a:latin typeface="Antonio Bold"/>
              </a:rPr>
              <a:t>For this option, you can use this Mentimeter Template:</a:t>
            </a:r>
          </a:p>
          <a:p>
            <a:pPr>
              <a:lnSpc>
                <a:spcPts val="9403"/>
              </a:lnSpc>
              <a:spcBef>
                <a:spcPct val="0"/>
              </a:spcBef>
            </a:pPr>
            <a:r>
              <a:rPr lang="en-US" sz="6716" u="sng">
                <a:solidFill>
                  <a:srgbClr val="5271FF"/>
                </a:solidFill>
                <a:latin typeface="Antonio Bold"/>
                <a:hlinkClick r:id="rId2" tooltip="https://www.mentimeter.com/app/presentation/alicpnft282mzxyqvb83561grof4xak9"/>
              </a:rPr>
              <a:t>https://www.mentimeter.com/app/presentation/aljxtmsyo7fc2xqws6fiuhsi9mwqcby4</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sp>
        <p:nvSpPr>
          <p:cNvPr name="TextBox 2" id="2"/>
          <p:cNvSpPr txBox="true"/>
          <p:nvPr/>
        </p:nvSpPr>
        <p:spPr>
          <a:xfrm rot="0">
            <a:off x="5356010" y="3369271"/>
            <a:ext cx="7156420"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Breaking the Ice</a:t>
            </a:r>
          </a:p>
        </p:txBody>
      </p:sp>
      <p:sp>
        <p:nvSpPr>
          <p:cNvPr name="TextBox 3" id="3"/>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Polls</a:t>
            </a:r>
          </a:p>
        </p:txBody>
      </p:sp>
      <p:sp>
        <p:nvSpPr>
          <p:cNvPr name="TextBox 4" id="4"/>
          <p:cNvSpPr txBox="true"/>
          <p:nvPr/>
        </p:nvSpPr>
        <p:spPr>
          <a:xfrm rot="0">
            <a:off x="5356010" y="5514975"/>
            <a:ext cx="11621349" cy="834037"/>
          </a:xfrm>
          <a:prstGeom prst="rect">
            <a:avLst/>
          </a:prstGeom>
        </p:spPr>
        <p:txBody>
          <a:bodyPr anchor="t" rtlCol="false" tIns="0" lIns="0" bIns="0" rIns="0">
            <a:spAutoFit/>
          </a:bodyPr>
          <a:lstStyle/>
          <a:p>
            <a:pPr>
              <a:lnSpc>
                <a:spcPts val="3357"/>
              </a:lnSpc>
            </a:pPr>
            <a:r>
              <a:rPr lang="en-US" sz="2398">
                <a:solidFill>
                  <a:srgbClr val="000000"/>
                </a:solidFill>
                <a:latin typeface="Open Sauce"/>
              </a:rPr>
              <a:t>Share your opinion on each poll question.</a:t>
            </a:r>
          </a:p>
          <a:p>
            <a:pPr>
              <a:lnSpc>
                <a:spcPts val="3357"/>
              </a:lnSpc>
            </a:pPr>
          </a:p>
        </p:txBody>
      </p:sp>
      <p:sp>
        <p:nvSpPr>
          <p:cNvPr name="Freeform 5" id="5"/>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3"/>
            <a:stretch>
              <a:fillRect l="0" t="0" r="0" b="0"/>
            </a:stretch>
          </a:blipFill>
        </p:spPr>
      </p:sp>
      <p:sp>
        <p:nvSpPr>
          <p:cNvPr name="TextBox 6" id="6"/>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7" id="7"/>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8" id="8"/>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name="Group 9" id="9"/>
          <p:cNvGrpSpPr>
            <a:grpSpLocks noChangeAspect="true"/>
          </p:cNvGrpSpPr>
          <p:nvPr/>
        </p:nvGrpSpPr>
        <p:grpSpPr>
          <a:xfrm rot="0">
            <a:off x="-8720462" y="-280343"/>
            <a:ext cx="10847730" cy="10847687"/>
            <a:chOff x="0" y="0"/>
            <a:chExt cx="6350000" cy="6349975"/>
          </a:xfrm>
        </p:grpSpPr>
        <p:sp>
          <p:nvSpPr>
            <p:cNvPr name="Freeform 10" id="10"/>
            <p:cNvSpPr/>
            <p:nvPr/>
          </p:nvSpPr>
          <p:spPr>
            <a:xfrm flipH="false" flipV="false" rot="-5400000">
              <a:off x="13" y="-13"/>
              <a:ext cx="6349974" cy="6350000"/>
            </a:xfrm>
            <a:custGeom>
              <a:avLst/>
              <a:gdLst/>
              <a:ahLst/>
              <a:cxnLst/>
              <a:rect r="r" b="b" t="t" l="l"/>
              <a:pathLst>
                <a:path h="6350000" w="6349974">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28700" y="2708638"/>
            <a:ext cx="14893879" cy="4725247"/>
          </a:xfrm>
          <a:prstGeom prst="rect">
            <a:avLst/>
          </a:prstGeom>
        </p:spPr>
        <p:txBody>
          <a:bodyPr anchor="t" rtlCol="false" tIns="0" lIns="0" bIns="0" rIns="0">
            <a:spAutoFit/>
          </a:bodyPr>
          <a:lstStyle/>
          <a:p>
            <a:pPr>
              <a:lnSpc>
                <a:spcPts val="9403"/>
              </a:lnSpc>
            </a:pPr>
            <a:r>
              <a:rPr lang="en-US" sz="6716">
                <a:solidFill>
                  <a:srgbClr val="545454"/>
                </a:solidFill>
                <a:latin typeface="Antonio Bold"/>
              </a:rPr>
              <a:t>For this option, you can use this Mentimeter Template:</a:t>
            </a:r>
          </a:p>
          <a:p>
            <a:pPr>
              <a:lnSpc>
                <a:spcPts val="9403"/>
              </a:lnSpc>
              <a:spcBef>
                <a:spcPct val="0"/>
              </a:spcBef>
            </a:pPr>
            <a:r>
              <a:rPr lang="en-US" sz="6716" u="sng">
                <a:solidFill>
                  <a:srgbClr val="5271FF"/>
                </a:solidFill>
                <a:latin typeface="Antonio Bold"/>
                <a:hlinkClick r:id="rId2" tooltip="https://www.mentimeter.com/app/presentation/aljxtmsyo7fc2xqws6fiuhsi9mwqcby4"/>
              </a:rPr>
              <a:t>https://www.mentimeter.com/app/presentation/aljxtmsyo7fc2xqws6fiuhsi9mwqcby4</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sp>
        <p:nvSpPr>
          <p:cNvPr name="TextBox 2" id="2"/>
          <p:cNvSpPr txBox="true"/>
          <p:nvPr/>
        </p:nvSpPr>
        <p:spPr>
          <a:xfrm rot="0">
            <a:off x="5356010" y="3369271"/>
            <a:ext cx="7156420"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Breaking the Ice</a:t>
            </a:r>
          </a:p>
        </p:txBody>
      </p:sp>
      <p:sp>
        <p:nvSpPr>
          <p:cNvPr name="TextBox 3" id="3"/>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Word Clouds</a:t>
            </a:r>
          </a:p>
        </p:txBody>
      </p:sp>
      <p:sp>
        <p:nvSpPr>
          <p:cNvPr name="TextBox 4" id="4"/>
          <p:cNvSpPr txBox="true"/>
          <p:nvPr/>
        </p:nvSpPr>
        <p:spPr>
          <a:xfrm rot="0">
            <a:off x="5356010" y="5514975"/>
            <a:ext cx="11621349" cy="834037"/>
          </a:xfrm>
          <a:prstGeom prst="rect">
            <a:avLst/>
          </a:prstGeom>
        </p:spPr>
        <p:txBody>
          <a:bodyPr anchor="t" rtlCol="false" tIns="0" lIns="0" bIns="0" rIns="0">
            <a:spAutoFit/>
          </a:bodyPr>
          <a:lstStyle/>
          <a:p>
            <a:pPr>
              <a:lnSpc>
                <a:spcPts val="3357"/>
              </a:lnSpc>
            </a:pPr>
            <a:r>
              <a:rPr lang="en-US" sz="2398">
                <a:solidFill>
                  <a:srgbClr val="000000"/>
                </a:solidFill>
                <a:latin typeface="Open Sauce"/>
              </a:rPr>
              <a:t>Share your opinion using one word.</a:t>
            </a:r>
          </a:p>
          <a:p>
            <a:pPr>
              <a:lnSpc>
                <a:spcPts val="3357"/>
              </a:lnSpc>
            </a:pPr>
          </a:p>
        </p:txBody>
      </p:sp>
      <p:sp>
        <p:nvSpPr>
          <p:cNvPr name="Freeform 5" id="5"/>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3"/>
            <a:stretch>
              <a:fillRect l="0" t="0" r="0" b="0"/>
            </a:stretch>
          </a:blipFill>
        </p:spPr>
      </p:sp>
      <p:sp>
        <p:nvSpPr>
          <p:cNvPr name="TextBox 6" id="6"/>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7" id="7"/>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8" id="8"/>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name="Group 9" id="9"/>
          <p:cNvGrpSpPr>
            <a:grpSpLocks noChangeAspect="true"/>
          </p:cNvGrpSpPr>
          <p:nvPr/>
        </p:nvGrpSpPr>
        <p:grpSpPr>
          <a:xfrm rot="0">
            <a:off x="-8720462" y="-280343"/>
            <a:ext cx="10847730" cy="10847687"/>
            <a:chOff x="0" y="0"/>
            <a:chExt cx="6350000" cy="6349975"/>
          </a:xfrm>
        </p:grpSpPr>
        <p:sp>
          <p:nvSpPr>
            <p:cNvPr name="Freeform 10" id="10"/>
            <p:cNvSpPr/>
            <p:nvPr/>
          </p:nvSpPr>
          <p:spPr>
            <a:xfrm flipH="false" flipV="false" rot="-5400000">
              <a:off x="13" y="-13"/>
              <a:ext cx="6349974" cy="6350000"/>
            </a:xfrm>
            <a:custGeom>
              <a:avLst/>
              <a:gdLst/>
              <a:ahLst/>
              <a:cxnLst/>
              <a:rect r="r" b="b" t="t" l="l"/>
              <a:pathLst>
                <a:path h="6350000" w="6349974">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7164581" y="-280343"/>
            <a:ext cx="10847730" cy="10847687"/>
            <a:chOff x="0" y="0"/>
            <a:chExt cx="6350000" cy="6349975"/>
          </a:xfrm>
        </p:grpSpPr>
        <p:sp>
          <p:nvSpPr>
            <p:cNvPr name="Freeform 3" id="3"/>
            <p:cNvSpPr/>
            <p:nvPr/>
          </p:nvSpPr>
          <p:spPr>
            <a:xfrm flipH="false" flipV="false" rot="5331245">
              <a:off x="-34420" y="-34445"/>
              <a:ext cx="6418839" cy="6418864"/>
            </a:xfrm>
            <a:custGeom>
              <a:avLst/>
              <a:gdLst/>
              <a:ahLst/>
              <a:cxnLst/>
              <a:rect r="r" b="b" t="t" l="l"/>
              <a:pathLst>
                <a:path h="6418864" w="6418839">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3"/>
              <a:stretch>
                <a:fillRect l="0" t="-24763" r="0" b="-24763"/>
              </a:stretch>
            </a:blipFill>
          </p:spPr>
        </p:sp>
      </p:grpSp>
      <p:sp>
        <p:nvSpPr>
          <p:cNvPr name="TextBox 4" id="4"/>
          <p:cNvSpPr txBox="true"/>
          <p:nvPr/>
        </p:nvSpPr>
        <p:spPr>
          <a:xfrm rot="0">
            <a:off x="5356010" y="3369271"/>
            <a:ext cx="8578102"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Building Intentional Community</a:t>
            </a:r>
          </a:p>
        </p:txBody>
      </p:sp>
      <p:sp>
        <p:nvSpPr>
          <p:cNvPr name="TextBox 5" id="5"/>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Breaking Down Walls</a:t>
            </a:r>
          </a:p>
        </p:txBody>
      </p:sp>
      <p:sp>
        <p:nvSpPr>
          <p:cNvPr name="TextBox 6" id="6"/>
          <p:cNvSpPr txBox="true"/>
          <p:nvPr/>
        </p:nvSpPr>
        <p:spPr>
          <a:xfrm rot="0">
            <a:off x="5356010" y="5514975"/>
            <a:ext cx="11621349" cy="834037"/>
          </a:xfrm>
          <a:prstGeom prst="rect">
            <a:avLst/>
          </a:prstGeom>
        </p:spPr>
        <p:txBody>
          <a:bodyPr anchor="t" rtlCol="false" tIns="0" lIns="0" bIns="0" rIns="0">
            <a:spAutoFit/>
          </a:bodyPr>
          <a:lstStyle/>
          <a:p>
            <a:pPr>
              <a:lnSpc>
                <a:spcPts val="3357"/>
              </a:lnSpc>
            </a:pPr>
            <a:r>
              <a:rPr lang="en-US" sz="2398">
                <a:solidFill>
                  <a:srgbClr val="000000"/>
                </a:solidFill>
                <a:latin typeface="Open Sauce"/>
              </a:rPr>
              <a:t>Grab a pencil and a piece of paper. Number the lines 1-10, but leave spaces to write responses to the Facilitator's questions.</a:t>
            </a:r>
          </a:p>
        </p:txBody>
      </p:sp>
      <p:sp>
        <p:nvSpPr>
          <p:cNvPr name="Freeform 7" id="7"/>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4"/>
            <a:stretch>
              <a:fillRect l="0" t="0" r="0" b="0"/>
            </a:stretch>
          </a:blipFill>
        </p:spPr>
      </p:sp>
      <p:sp>
        <p:nvSpPr>
          <p:cNvPr name="TextBox 8" id="8"/>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9" id="9"/>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10" id="10"/>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19.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697061" y="2118889"/>
            <a:ext cx="14893879" cy="5915872"/>
          </a:xfrm>
          <a:prstGeom prst="rect">
            <a:avLst/>
          </a:prstGeom>
        </p:spPr>
        <p:txBody>
          <a:bodyPr anchor="t" rtlCol="false" tIns="0" lIns="0" bIns="0" rIns="0">
            <a:spAutoFit/>
          </a:bodyPr>
          <a:lstStyle/>
          <a:p>
            <a:pPr>
              <a:lnSpc>
                <a:spcPts val="9403"/>
              </a:lnSpc>
              <a:spcBef>
                <a:spcPct val="0"/>
              </a:spcBef>
            </a:pPr>
            <a:r>
              <a:rPr lang="en-US" sz="6716">
                <a:solidFill>
                  <a:srgbClr val="545454"/>
                </a:solidFill>
                <a:latin typeface="Antonio Bold"/>
              </a:rPr>
              <a:t>The following </a:t>
            </a:r>
            <a:r>
              <a:rPr lang="en-US" sz="6716">
                <a:solidFill>
                  <a:srgbClr val="545454"/>
                </a:solidFill>
                <a:latin typeface="Antonio Bold Italics"/>
              </a:rPr>
              <a:t>Building Intentional Community </a:t>
            </a:r>
            <a:r>
              <a:rPr lang="en-US" sz="6716">
                <a:solidFill>
                  <a:srgbClr val="545454"/>
                </a:solidFill>
                <a:latin typeface="Antonio Bold"/>
              </a:rPr>
              <a:t>activities are additional options to increase engagement in a </a:t>
            </a:r>
            <a:r>
              <a:rPr lang="en-US" sz="6716">
                <a:solidFill>
                  <a:srgbClr val="7F99C6"/>
                </a:solidFill>
                <a:latin typeface="Antonio Bold"/>
              </a:rPr>
              <a:t>remote</a:t>
            </a:r>
            <a:r>
              <a:rPr lang="en-US" sz="6716">
                <a:solidFill>
                  <a:srgbClr val="545454"/>
                </a:solidFill>
                <a:latin typeface="Antonio Bold"/>
              </a:rPr>
              <a:t> application of the curriculum. Choose one of the following options and delete the rest.</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7164581" y="-280343"/>
            <a:ext cx="10847730" cy="10847687"/>
            <a:chOff x="0" y="0"/>
            <a:chExt cx="6350000" cy="6349975"/>
          </a:xfrm>
        </p:grpSpPr>
        <p:sp>
          <p:nvSpPr>
            <p:cNvPr name="Freeform 3" id="3"/>
            <p:cNvSpPr/>
            <p:nvPr/>
          </p:nvSpPr>
          <p:spPr>
            <a:xfrm flipH="false" flipV="false" rot="5331245">
              <a:off x="-34420" y="-34445"/>
              <a:ext cx="6418839" cy="6418864"/>
            </a:xfrm>
            <a:custGeom>
              <a:avLst/>
              <a:gdLst/>
              <a:ahLst/>
              <a:cxnLst/>
              <a:rect r="r" b="b" t="t" l="l"/>
              <a:pathLst>
                <a:path h="6418864" w="6418839">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l="0" t="-24763" r="0" b="-24763"/>
              </a:stretch>
            </a:blipFill>
          </p:spPr>
        </p:sp>
      </p:grpSp>
      <p:sp>
        <p:nvSpPr>
          <p:cNvPr name="Freeform 4" id="4"/>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3"/>
            <a:stretch>
              <a:fillRect l="0" t="0" r="0" b="0"/>
            </a:stretch>
          </a:blipFill>
        </p:spPr>
      </p:sp>
      <p:sp>
        <p:nvSpPr>
          <p:cNvPr name="TextBox 5" id="5"/>
          <p:cNvSpPr txBox="true"/>
          <p:nvPr/>
        </p:nvSpPr>
        <p:spPr>
          <a:xfrm rot="0">
            <a:off x="6052447" y="4151629"/>
            <a:ext cx="6183106" cy="1783716"/>
          </a:xfrm>
          <a:prstGeom prst="rect">
            <a:avLst/>
          </a:prstGeom>
        </p:spPr>
        <p:txBody>
          <a:bodyPr anchor="t" rtlCol="false" tIns="0" lIns="0" bIns="0" rIns="0">
            <a:spAutoFit/>
          </a:bodyPr>
          <a:lstStyle/>
          <a:p>
            <a:pPr>
              <a:lnSpc>
                <a:spcPts val="14559"/>
              </a:lnSpc>
              <a:spcBef>
                <a:spcPct val="0"/>
              </a:spcBef>
            </a:pPr>
            <a:r>
              <a:rPr lang="en-US" sz="10399">
                <a:solidFill>
                  <a:srgbClr val="545454"/>
                </a:solidFill>
                <a:latin typeface="Antonio Bold"/>
              </a:rPr>
              <a:t>Module One</a:t>
            </a:r>
          </a:p>
        </p:txBody>
      </p:sp>
      <p:sp>
        <p:nvSpPr>
          <p:cNvPr name="TextBox 6" id="6"/>
          <p:cNvSpPr txBox="true"/>
          <p:nvPr/>
        </p:nvSpPr>
        <p:spPr>
          <a:xfrm rot="0">
            <a:off x="6052447" y="5887721"/>
            <a:ext cx="10587398"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Acknowledging the Struggle</a:t>
            </a:r>
          </a:p>
        </p:txBody>
      </p:sp>
      <p:sp>
        <p:nvSpPr>
          <p:cNvPr name="TextBox 7" id="7"/>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8" id="8"/>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9" id="9"/>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7164581" y="-280343"/>
            <a:ext cx="10847730" cy="10847687"/>
            <a:chOff x="0" y="0"/>
            <a:chExt cx="6350000" cy="6349975"/>
          </a:xfrm>
        </p:grpSpPr>
        <p:sp>
          <p:nvSpPr>
            <p:cNvPr name="Freeform 3" id="3"/>
            <p:cNvSpPr/>
            <p:nvPr/>
          </p:nvSpPr>
          <p:spPr>
            <a:xfrm flipH="false" flipV="false" rot="5331245">
              <a:off x="-34420" y="-34445"/>
              <a:ext cx="6418839" cy="6418864"/>
            </a:xfrm>
            <a:custGeom>
              <a:avLst/>
              <a:gdLst/>
              <a:ahLst/>
              <a:cxnLst/>
              <a:rect r="r" b="b" t="t" l="l"/>
              <a:pathLst>
                <a:path h="6418864" w="6418839">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3"/>
              <a:stretch>
                <a:fillRect l="0" t="-24763" r="0" b="-24763"/>
              </a:stretch>
            </a:blipFill>
          </p:spPr>
        </p:sp>
      </p:grpSp>
      <p:sp>
        <p:nvSpPr>
          <p:cNvPr name="TextBox 4" id="4"/>
          <p:cNvSpPr txBox="true"/>
          <p:nvPr/>
        </p:nvSpPr>
        <p:spPr>
          <a:xfrm rot="0">
            <a:off x="5356010" y="3369271"/>
            <a:ext cx="8578102"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Building Intentional Community</a:t>
            </a:r>
          </a:p>
        </p:txBody>
      </p:sp>
      <p:sp>
        <p:nvSpPr>
          <p:cNvPr name="TextBox 5" id="5"/>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Pass the Pen</a:t>
            </a:r>
          </a:p>
        </p:txBody>
      </p:sp>
      <p:sp>
        <p:nvSpPr>
          <p:cNvPr name="TextBox 6" id="6"/>
          <p:cNvSpPr txBox="true"/>
          <p:nvPr/>
        </p:nvSpPr>
        <p:spPr>
          <a:xfrm rot="0">
            <a:off x="5356010" y="5514975"/>
            <a:ext cx="1162134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Light"/>
              </a:rPr>
              <a:t>Grab a pencil or pen, switch your Zoom view to "Gallery" and unmute yourself.</a:t>
            </a:r>
          </a:p>
        </p:txBody>
      </p:sp>
      <p:sp>
        <p:nvSpPr>
          <p:cNvPr name="Freeform 7" id="7"/>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4"/>
            <a:stretch>
              <a:fillRect l="0" t="0" r="0" b="0"/>
            </a:stretch>
          </a:blipFill>
        </p:spPr>
      </p:sp>
      <p:sp>
        <p:nvSpPr>
          <p:cNvPr name="TextBox 8" id="8"/>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9" id="9"/>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10" id="10"/>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7164581" y="-280343"/>
            <a:ext cx="10847730" cy="10847687"/>
            <a:chOff x="0" y="0"/>
            <a:chExt cx="6350000" cy="6349975"/>
          </a:xfrm>
        </p:grpSpPr>
        <p:sp>
          <p:nvSpPr>
            <p:cNvPr name="Freeform 3" id="3"/>
            <p:cNvSpPr/>
            <p:nvPr/>
          </p:nvSpPr>
          <p:spPr>
            <a:xfrm flipH="false" flipV="false" rot="5331245">
              <a:off x="-34420" y="-34445"/>
              <a:ext cx="6418839" cy="6418864"/>
            </a:xfrm>
            <a:custGeom>
              <a:avLst/>
              <a:gdLst/>
              <a:ahLst/>
              <a:cxnLst/>
              <a:rect r="r" b="b" t="t" l="l"/>
              <a:pathLst>
                <a:path h="6418864" w="6418839">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3"/>
              <a:stretch>
                <a:fillRect l="0" t="-24763" r="0" b="-24763"/>
              </a:stretch>
            </a:blipFill>
          </p:spPr>
        </p:sp>
      </p:grpSp>
      <p:sp>
        <p:nvSpPr>
          <p:cNvPr name="TextBox 4" id="4"/>
          <p:cNvSpPr txBox="true"/>
          <p:nvPr/>
        </p:nvSpPr>
        <p:spPr>
          <a:xfrm rot="0">
            <a:off x="5356010" y="3369271"/>
            <a:ext cx="8578102"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Building Intentional Community</a:t>
            </a:r>
          </a:p>
        </p:txBody>
      </p:sp>
      <p:sp>
        <p:nvSpPr>
          <p:cNvPr name="TextBox 5" id="5"/>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Sound Ball</a:t>
            </a:r>
          </a:p>
        </p:txBody>
      </p:sp>
      <p:sp>
        <p:nvSpPr>
          <p:cNvPr name="Freeform 6" id="6"/>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4"/>
            <a:stretch>
              <a:fillRect l="0" t="0" r="0" b="0"/>
            </a:stretch>
          </a:blipFill>
        </p:spPr>
      </p:sp>
      <p:sp>
        <p:nvSpPr>
          <p:cNvPr name="TextBox 7" id="7"/>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8" id="8"/>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9" id="9"/>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7164581" y="-280343"/>
            <a:ext cx="10847730" cy="10847687"/>
            <a:chOff x="0" y="0"/>
            <a:chExt cx="6350000" cy="6349975"/>
          </a:xfrm>
        </p:grpSpPr>
        <p:sp>
          <p:nvSpPr>
            <p:cNvPr name="Freeform 3" id="3"/>
            <p:cNvSpPr/>
            <p:nvPr/>
          </p:nvSpPr>
          <p:spPr>
            <a:xfrm flipH="false" flipV="false" rot="5331245">
              <a:off x="-34420" y="-34445"/>
              <a:ext cx="6418839" cy="6418864"/>
            </a:xfrm>
            <a:custGeom>
              <a:avLst/>
              <a:gdLst/>
              <a:ahLst/>
              <a:cxnLst/>
              <a:rect r="r" b="b" t="t" l="l"/>
              <a:pathLst>
                <a:path h="6418864" w="6418839">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3"/>
              <a:stretch>
                <a:fillRect l="0" t="-24763" r="0" b="-24763"/>
              </a:stretch>
            </a:blipFill>
          </p:spPr>
        </p:sp>
      </p:grpSp>
      <p:sp>
        <p:nvSpPr>
          <p:cNvPr name="TextBox 4" id="4"/>
          <p:cNvSpPr txBox="true"/>
          <p:nvPr/>
        </p:nvSpPr>
        <p:spPr>
          <a:xfrm rot="0">
            <a:off x="5356010" y="3369271"/>
            <a:ext cx="8578102"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Building Intentional Community</a:t>
            </a:r>
          </a:p>
        </p:txBody>
      </p:sp>
      <p:sp>
        <p:nvSpPr>
          <p:cNvPr name="TextBox 5" id="5"/>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High Fives</a:t>
            </a:r>
          </a:p>
        </p:txBody>
      </p:sp>
      <p:sp>
        <p:nvSpPr>
          <p:cNvPr name="Freeform 6" id="6"/>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4"/>
            <a:stretch>
              <a:fillRect l="0" t="0" r="0" b="0"/>
            </a:stretch>
          </a:blipFill>
        </p:spPr>
      </p:sp>
      <p:sp>
        <p:nvSpPr>
          <p:cNvPr name="TextBox 7" id="7"/>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8" id="8"/>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9" id="9"/>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7164581" y="-280343"/>
            <a:ext cx="10847730" cy="10847687"/>
            <a:chOff x="0" y="0"/>
            <a:chExt cx="6350000" cy="6349975"/>
          </a:xfrm>
        </p:grpSpPr>
        <p:sp>
          <p:nvSpPr>
            <p:cNvPr name="Freeform 3" id="3"/>
            <p:cNvSpPr/>
            <p:nvPr/>
          </p:nvSpPr>
          <p:spPr>
            <a:xfrm flipH="false" flipV="false" rot="5331245">
              <a:off x="-34420" y="-34445"/>
              <a:ext cx="6418839" cy="6418864"/>
            </a:xfrm>
            <a:custGeom>
              <a:avLst/>
              <a:gdLst/>
              <a:ahLst/>
              <a:cxnLst/>
              <a:rect r="r" b="b" t="t" l="l"/>
              <a:pathLst>
                <a:path h="6418864" w="6418839">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3"/>
              <a:stretch>
                <a:fillRect l="0" t="-24763" r="0" b="-24763"/>
              </a:stretch>
            </a:blipFill>
          </p:spPr>
        </p:sp>
      </p:grpSp>
      <p:sp>
        <p:nvSpPr>
          <p:cNvPr name="TextBox 4" id="4"/>
          <p:cNvSpPr txBox="true"/>
          <p:nvPr/>
        </p:nvSpPr>
        <p:spPr>
          <a:xfrm rot="0">
            <a:off x="5356010" y="3369271"/>
            <a:ext cx="8578102"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Building Intentional Community</a:t>
            </a:r>
          </a:p>
        </p:txBody>
      </p:sp>
      <p:sp>
        <p:nvSpPr>
          <p:cNvPr name="TextBox 5" id="5"/>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Shake it Out</a:t>
            </a:r>
          </a:p>
        </p:txBody>
      </p:sp>
      <p:sp>
        <p:nvSpPr>
          <p:cNvPr name="TextBox 6" id="6"/>
          <p:cNvSpPr txBox="true"/>
          <p:nvPr/>
        </p:nvSpPr>
        <p:spPr>
          <a:xfrm rot="0">
            <a:off x="5356010" y="5514975"/>
            <a:ext cx="1162134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Light"/>
              </a:rPr>
              <a:t>Stand up and get ready to dance.</a:t>
            </a:r>
          </a:p>
        </p:txBody>
      </p:sp>
      <p:sp>
        <p:nvSpPr>
          <p:cNvPr name="Freeform 7" id="7"/>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4"/>
            <a:stretch>
              <a:fillRect l="0" t="0" r="0" b="0"/>
            </a:stretch>
          </a:blipFill>
        </p:spPr>
      </p:sp>
      <p:sp>
        <p:nvSpPr>
          <p:cNvPr name="TextBox 8" id="8"/>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9" id="9"/>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10" id="10"/>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7164581" y="-280343"/>
            <a:ext cx="10847730" cy="10847687"/>
            <a:chOff x="0" y="0"/>
            <a:chExt cx="6350000" cy="6349975"/>
          </a:xfrm>
        </p:grpSpPr>
        <p:sp>
          <p:nvSpPr>
            <p:cNvPr name="Freeform 3" id="3"/>
            <p:cNvSpPr/>
            <p:nvPr/>
          </p:nvSpPr>
          <p:spPr>
            <a:xfrm flipH="false" flipV="false" rot="5331245">
              <a:off x="-34420" y="-34445"/>
              <a:ext cx="6418839" cy="6418864"/>
            </a:xfrm>
            <a:custGeom>
              <a:avLst/>
              <a:gdLst/>
              <a:ahLst/>
              <a:cxnLst/>
              <a:rect r="r" b="b" t="t" l="l"/>
              <a:pathLst>
                <a:path h="6418864" w="6418839">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3"/>
              <a:stretch>
                <a:fillRect l="0" t="-24763" r="0" b="-24763"/>
              </a:stretch>
            </a:blipFill>
          </p:spPr>
        </p:sp>
      </p:grpSp>
      <p:sp>
        <p:nvSpPr>
          <p:cNvPr name="TextBox 4" id="4"/>
          <p:cNvSpPr txBox="true"/>
          <p:nvPr/>
        </p:nvSpPr>
        <p:spPr>
          <a:xfrm rot="0">
            <a:off x="5356010" y="3369271"/>
            <a:ext cx="8578102"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Building Intentional Community</a:t>
            </a:r>
          </a:p>
        </p:txBody>
      </p:sp>
      <p:sp>
        <p:nvSpPr>
          <p:cNvPr name="TextBox 5" id="5"/>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Guided Meditation</a:t>
            </a:r>
          </a:p>
        </p:txBody>
      </p:sp>
      <p:sp>
        <p:nvSpPr>
          <p:cNvPr name="Freeform 6" id="6"/>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4"/>
            <a:stretch>
              <a:fillRect l="0" t="0" r="0" b="0"/>
            </a:stretch>
          </a:blipFill>
        </p:spPr>
      </p:sp>
      <p:sp>
        <p:nvSpPr>
          <p:cNvPr name="TextBox 7" id="7"/>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8" id="8"/>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9" id="9"/>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8720462" y="-280343"/>
            <a:ext cx="10847730" cy="10847687"/>
            <a:chOff x="0" y="0"/>
            <a:chExt cx="6350000" cy="6349975"/>
          </a:xfrm>
        </p:grpSpPr>
        <p:sp>
          <p:nvSpPr>
            <p:cNvPr name="Freeform 3" id="3"/>
            <p:cNvSpPr/>
            <p:nvPr/>
          </p:nvSpPr>
          <p:spPr>
            <a:xfrm flipH="false" flipV="false" rot="-5400000">
              <a:off x="13" y="-13"/>
              <a:ext cx="6349974" cy="6350000"/>
            </a:xfrm>
            <a:custGeom>
              <a:avLst/>
              <a:gdLst/>
              <a:ahLst/>
              <a:cxnLst/>
              <a:rect r="r" b="b" t="t" l="l"/>
              <a:pathLst>
                <a:path h="6350000" w="6349974">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3"/>
              <a:stretch>
                <a:fillRect l="-13600" t="-67765" r="-23396" b="-37081"/>
              </a:stretch>
            </a:blipFill>
          </p:spPr>
        </p:sp>
      </p:grpSp>
      <p:sp>
        <p:nvSpPr>
          <p:cNvPr name="TextBox 4" id="4"/>
          <p:cNvSpPr txBox="true"/>
          <p:nvPr/>
        </p:nvSpPr>
        <p:spPr>
          <a:xfrm rot="0">
            <a:off x="5356010" y="3369271"/>
            <a:ext cx="8578102" cy="878275"/>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Seeing from Other Perspectives</a:t>
            </a:r>
          </a:p>
        </p:txBody>
      </p:sp>
      <p:sp>
        <p:nvSpPr>
          <p:cNvPr name="TextBox 5" id="5"/>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Explain &amp; Draw</a:t>
            </a:r>
          </a:p>
        </p:txBody>
      </p:sp>
      <p:sp>
        <p:nvSpPr>
          <p:cNvPr name="TextBox 6" id="6"/>
          <p:cNvSpPr txBox="true"/>
          <p:nvPr/>
        </p:nvSpPr>
        <p:spPr>
          <a:xfrm rot="0">
            <a:off x="5356010" y="5514975"/>
            <a:ext cx="11621349" cy="405808"/>
          </a:xfrm>
          <a:prstGeom prst="rect">
            <a:avLst/>
          </a:prstGeom>
        </p:spPr>
        <p:txBody>
          <a:bodyPr anchor="t" rtlCol="false" tIns="0" lIns="0" bIns="0" rIns="0">
            <a:spAutoFit/>
          </a:bodyPr>
          <a:lstStyle/>
          <a:p>
            <a:pPr>
              <a:lnSpc>
                <a:spcPts val="3357"/>
              </a:lnSpc>
            </a:pPr>
            <a:r>
              <a:rPr lang="en-US" sz="2398">
                <a:solidFill>
                  <a:srgbClr val="545454"/>
                </a:solidFill>
                <a:latin typeface="Open Sauce"/>
              </a:rPr>
              <a:t>Grab a pencil and paper.</a:t>
            </a:r>
          </a:p>
        </p:txBody>
      </p:sp>
      <p:sp>
        <p:nvSpPr>
          <p:cNvPr name="Freeform 7" id="7"/>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4"/>
            <a:stretch>
              <a:fillRect l="0" t="0" r="0" b="0"/>
            </a:stretch>
          </a:blipFill>
        </p:spPr>
      </p:sp>
      <p:sp>
        <p:nvSpPr>
          <p:cNvPr name="TextBox 8" id="8"/>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9" id="9"/>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10" id="10"/>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5EB6DD"/>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7164581" y="-280343"/>
            <a:ext cx="10847730" cy="10847687"/>
            <a:chOff x="0" y="0"/>
            <a:chExt cx="6350000" cy="6349975"/>
          </a:xfrm>
        </p:grpSpPr>
        <p:sp>
          <p:nvSpPr>
            <p:cNvPr name="Freeform 3" id="3"/>
            <p:cNvSpPr/>
            <p:nvPr/>
          </p:nvSpPr>
          <p:spPr>
            <a:xfrm flipH="false" flipV="false" rot="5331245">
              <a:off x="-34420" y="-34445"/>
              <a:ext cx="6418839" cy="6418864"/>
            </a:xfrm>
            <a:custGeom>
              <a:avLst/>
              <a:gdLst/>
              <a:ahLst/>
              <a:cxnLst/>
              <a:rect r="r" b="b" t="t" l="l"/>
              <a:pathLst>
                <a:path h="6418864" w="6418839">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3"/>
              <a:stretch>
                <a:fillRect l="0" t="-24763" r="0" b="-24763"/>
              </a:stretch>
            </a:blipFill>
          </p:spPr>
        </p:sp>
      </p:grpSp>
      <p:sp>
        <p:nvSpPr>
          <p:cNvPr name="TextBox 4" id="4"/>
          <p:cNvSpPr txBox="true"/>
          <p:nvPr/>
        </p:nvSpPr>
        <p:spPr>
          <a:xfrm rot="0">
            <a:off x="5356010" y="3369271"/>
            <a:ext cx="8578102" cy="878275"/>
          </a:xfrm>
          <a:prstGeom prst="rect">
            <a:avLst/>
          </a:prstGeom>
        </p:spPr>
        <p:txBody>
          <a:bodyPr anchor="t" rtlCol="false" tIns="0" lIns="0" bIns="0" rIns="0">
            <a:spAutoFit/>
          </a:bodyPr>
          <a:lstStyle/>
          <a:p>
            <a:pPr>
              <a:lnSpc>
                <a:spcPts val="7241"/>
              </a:lnSpc>
              <a:spcBef>
                <a:spcPct val="0"/>
              </a:spcBef>
            </a:pPr>
            <a:r>
              <a:rPr lang="en-US" sz="5172">
                <a:solidFill>
                  <a:srgbClr val="FFFFFF"/>
                </a:solidFill>
                <a:latin typeface="Antonio Bold"/>
              </a:rPr>
              <a:t>Seeing from Other Perspectives</a:t>
            </a:r>
          </a:p>
        </p:txBody>
      </p:sp>
      <p:sp>
        <p:nvSpPr>
          <p:cNvPr name="TextBox 5" id="5"/>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FFFFFF"/>
                </a:solidFill>
                <a:latin typeface="Antonio Italics"/>
              </a:rPr>
              <a:t>Explain &amp; Draw</a:t>
            </a:r>
          </a:p>
        </p:txBody>
      </p:sp>
      <p:sp>
        <p:nvSpPr>
          <p:cNvPr name="TextBox 6" id="6"/>
          <p:cNvSpPr txBox="true"/>
          <p:nvPr/>
        </p:nvSpPr>
        <p:spPr>
          <a:xfrm rot="0">
            <a:off x="5356010" y="5514975"/>
            <a:ext cx="11621349" cy="405808"/>
          </a:xfrm>
          <a:prstGeom prst="rect">
            <a:avLst/>
          </a:prstGeom>
        </p:spPr>
        <p:txBody>
          <a:bodyPr anchor="t" rtlCol="false" tIns="0" lIns="0" bIns="0" rIns="0">
            <a:spAutoFit/>
          </a:bodyPr>
          <a:lstStyle/>
          <a:p>
            <a:pPr>
              <a:lnSpc>
                <a:spcPts val="3357"/>
              </a:lnSpc>
            </a:pPr>
            <a:r>
              <a:rPr lang="en-US" sz="2398">
                <a:solidFill>
                  <a:srgbClr val="FFFFFF"/>
                </a:solidFill>
                <a:latin typeface="Open Sauce"/>
              </a:rPr>
              <a:t>Debrief</a:t>
            </a:r>
          </a:p>
        </p:txBody>
      </p:sp>
      <p:sp>
        <p:nvSpPr>
          <p:cNvPr name="Freeform 7" id="7"/>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4"/>
            <a:stretch>
              <a:fillRect l="0" t="0" r="0" b="0"/>
            </a:stretch>
          </a:blipFill>
        </p:spPr>
      </p:sp>
      <p:sp>
        <p:nvSpPr>
          <p:cNvPr name="TextBox 8" id="8"/>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9" id="9"/>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10" id="10"/>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28700" y="2708638"/>
            <a:ext cx="14893879" cy="5915872"/>
          </a:xfrm>
          <a:prstGeom prst="rect">
            <a:avLst/>
          </a:prstGeom>
        </p:spPr>
        <p:txBody>
          <a:bodyPr anchor="t" rtlCol="false" tIns="0" lIns="0" bIns="0" rIns="0">
            <a:spAutoFit/>
          </a:bodyPr>
          <a:lstStyle/>
          <a:p>
            <a:pPr>
              <a:lnSpc>
                <a:spcPts val="9403"/>
              </a:lnSpc>
            </a:pPr>
            <a:r>
              <a:rPr lang="en-US" sz="6716">
                <a:solidFill>
                  <a:srgbClr val="545454"/>
                </a:solidFill>
                <a:latin typeface="Antonio Bold"/>
              </a:rPr>
              <a:t>For this activity in a remote application, you can use this Google Doc.</a:t>
            </a:r>
          </a:p>
          <a:p>
            <a:pPr>
              <a:lnSpc>
                <a:spcPts val="9403"/>
              </a:lnSpc>
              <a:spcBef>
                <a:spcPct val="0"/>
              </a:spcBef>
            </a:pPr>
            <a:r>
              <a:rPr lang="en-US" sz="6716" u="sng">
                <a:solidFill>
                  <a:srgbClr val="545454"/>
                </a:solidFill>
                <a:latin typeface="Antonio"/>
                <a:hlinkClick r:id="rId2" tooltip="https://docs.google.com/document/d/18t6l-0svcJWj_5Ibbq3VcQIDrVuWx-55KZb4j7LkyWQ/edit?usp=sharing"/>
              </a:rPr>
              <a:t>https://docs.google.com/document/d/18t6l-0svcJWj_5Ibbq3VcQIDrVuWx-55KZb4j7LkyWQ/edit?usp=sharing</a:t>
            </a: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7164581" y="-280343"/>
            <a:ext cx="10847730" cy="10847687"/>
            <a:chOff x="0" y="0"/>
            <a:chExt cx="6350000" cy="6349975"/>
          </a:xfrm>
        </p:grpSpPr>
        <p:sp>
          <p:nvSpPr>
            <p:cNvPr name="Freeform 3" id="3"/>
            <p:cNvSpPr/>
            <p:nvPr/>
          </p:nvSpPr>
          <p:spPr>
            <a:xfrm flipH="false" flipV="false" rot="5331245">
              <a:off x="-34420" y="-34445"/>
              <a:ext cx="6418839" cy="6418864"/>
            </a:xfrm>
            <a:custGeom>
              <a:avLst/>
              <a:gdLst/>
              <a:ahLst/>
              <a:cxnLst/>
              <a:rect r="r" b="b" t="t" l="l"/>
              <a:pathLst>
                <a:path h="6418864" w="6418839">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3"/>
              <a:stretch>
                <a:fillRect l="0" t="-24763" r="0" b="-24763"/>
              </a:stretch>
            </a:blipFill>
          </p:spPr>
        </p:sp>
      </p:grpSp>
      <p:sp>
        <p:nvSpPr>
          <p:cNvPr name="Freeform 4" id="4"/>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4"/>
            <a:stretch>
              <a:fillRect l="0" t="0" r="0" b="0"/>
            </a:stretch>
          </a:blipFill>
        </p:spPr>
      </p:sp>
      <p:sp>
        <p:nvSpPr>
          <p:cNvPr name="TextBox 5" id="5"/>
          <p:cNvSpPr txBox="true"/>
          <p:nvPr/>
        </p:nvSpPr>
        <p:spPr>
          <a:xfrm rot="0">
            <a:off x="5356010" y="3369271"/>
            <a:ext cx="8578102"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Shared Vision Statement</a:t>
            </a:r>
          </a:p>
        </p:txBody>
      </p:sp>
      <p:sp>
        <p:nvSpPr>
          <p:cNvPr name="TextBox 6" id="6"/>
          <p:cNvSpPr txBox="true"/>
          <p:nvPr/>
        </p:nvSpPr>
        <p:spPr>
          <a:xfrm rot="0">
            <a:off x="5356010" y="4605655"/>
            <a:ext cx="7156420" cy="1099820"/>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Share words and phrases of what it will look like when we've accomplished our mission?</a:t>
            </a:r>
          </a:p>
        </p:txBody>
      </p:sp>
      <p:sp>
        <p:nvSpPr>
          <p:cNvPr name="TextBox 7" id="7"/>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8" id="8"/>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9" id="9"/>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8720462" y="-280343"/>
            <a:ext cx="10847730" cy="10847687"/>
            <a:chOff x="0" y="0"/>
            <a:chExt cx="6350000" cy="6349975"/>
          </a:xfrm>
        </p:grpSpPr>
        <p:sp>
          <p:nvSpPr>
            <p:cNvPr name="Freeform 3" id="3"/>
            <p:cNvSpPr/>
            <p:nvPr/>
          </p:nvSpPr>
          <p:spPr>
            <a:xfrm flipH="false" flipV="false" rot="-5400000">
              <a:off x="13" y="-13"/>
              <a:ext cx="6349974" cy="6350000"/>
            </a:xfrm>
            <a:custGeom>
              <a:avLst/>
              <a:gdLst/>
              <a:ahLst/>
              <a:cxnLst/>
              <a:rect r="r" b="b" t="t" l="l"/>
              <a:pathLst>
                <a:path h="6350000" w="6349974">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3"/>
              <a:stretch>
                <a:fillRect l="-13600" t="-67765" r="-23396" b="-37081"/>
              </a:stretch>
            </a:blipFill>
          </p:spPr>
        </p:sp>
      </p:grpSp>
      <p:sp>
        <p:nvSpPr>
          <p:cNvPr name="TextBox 4" id="4"/>
          <p:cNvSpPr txBox="true"/>
          <p:nvPr/>
        </p:nvSpPr>
        <p:spPr>
          <a:xfrm rot="0">
            <a:off x="5356010" y="3369271"/>
            <a:ext cx="8578102" cy="878275"/>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Wrap-up</a:t>
            </a:r>
          </a:p>
        </p:txBody>
      </p:sp>
      <p:sp>
        <p:nvSpPr>
          <p:cNvPr name="TextBox 5" id="5"/>
          <p:cNvSpPr txBox="true"/>
          <p:nvPr/>
        </p:nvSpPr>
        <p:spPr>
          <a:xfrm rot="0">
            <a:off x="5356010" y="5095875"/>
            <a:ext cx="9785785" cy="2920408"/>
          </a:xfrm>
          <a:prstGeom prst="rect">
            <a:avLst/>
          </a:prstGeom>
        </p:spPr>
        <p:txBody>
          <a:bodyPr anchor="t" rtlCol="false" tIns="0" lIns="0" bIns="0" rIns="0">
            <a:spAutoFit/>
          </a:bodyPr>
          <a:lstStyle/>
          <a:p>
            <a:pPr algn="l" marL="0" indent="0" lvl="0">
              <a:lnSpc>
                <a:spcPts val="3357"/>
              </a:lnSpc>
              <a:spcBef>
                <a:spcPct val="0"/>
              </a:spcBef>
            </a:pPr>
            <a:r>
              <a:rPr lang="en-US" sz="2398" strike="noStrike" u="none">
                <a:solidFill>
                  <a:srgbClr val="545454"/>
                </a:solidFill>
                <a:latin typeface="Open Sauce"/>
              </a:rPr>
              <a:t>Loving God, We took the first step! </a:t>
            </a:r>
          </a:p>
          <a:p>
            <a:pPr algn="l" marL="0" indent="0" lvl="0">
              <a:lnSpc>
                <a:spcPts val="3357"/>
              </a:lnSpc>
              <a:spcBef>
                <a:spcPct val="0"/>
              </a:spcBef>
            </a:pPr>
            <a:r>
              <a:rPr lang="en-US" sz="2398" strike="noStrike" u="none">
                <a:solidFill>
                  <a:srgbClr val="545454"/>
                </a:solidFill>
                <a:latin typeface="Open Sauce"/>
              </a:rPr>
              <a:t>We committed to working together, to learn from one another, and to love our neighbor throughout the process. </a:t>
            </a:r>
          </a:p>
          <a:p>
            <a:pPr algn="l" marL="0" indent="0" lvl="0">
              <a:lnSpc>
                <a:spcPts val="3357"/>
              </a:lnSpc>
              <a:spcBef>
                <a:spcPct val="0"/>
              </a:spcBef>
            </a:pPr>
            <a:r>
              <a:rPr lang="en-US" sz="2398" strike="noStrike" u="none">
                <a:solidFill>
                  <a:srgbClr val="545454"/>
                </a:solidFill>
                <a:latin typeface="Open Sauce"/>
              </a:rPr>
              <a:t>Guide our hearts and minds as we journey to live into your Holy, Intentional Community. </a:t>
            </a:r>
          </a:p>
          <a:p>
            <a:pPr algn="l" marL="0" indent="0" lvl="0">
              <a:lnSpc>
                <a:spcPts val="3357"/>
              </a:lnSpc>
              <a:spcBef>
                <a:spcPct val="0"/>
              </a:spcBef>
            </a:pPr>
            <a:r>
              <a:rPr lang="en-US" sz="2398" strike="noStrike" u="none">
                <a:solidFill>
                  <a:srgbClr val="545454"/>
                </a:solidFill>
                <a:latin typeface="Open Sauce"/>
              </a:rPr>
              <a:t>Be with each of us. Be with all of us. </a:t>
            </a:r>
          </a:p>
          <a:p>
            <a:pPr algn="l" marL="0" indent="0" lvl="0">
              <a:lnSpc>
                <a:spcPts val="3357"/>
              </a:lnSpc>
              <a:spcBef>
                <a:spcPct val="0"/>
              </a:spcBef>
            </a:pPr>
            <a:r>
              <a:rPr lang="en-US" sz="2398" strike="noStrike" u="none">
                <a:solidFill>
                  <a:srgbClr val="545454"/>
                </a:solidFill>
                <a:latin typeface="Open Sauce"/>
              </a:rPr>
              <a:t>In your holy name, we pray. Amen.</a:t>
            </a:r>
          </a:p>
        </p:txBody>
      </p:sp>
      <p:sp>
        <p:nvSpPr>
          <p:cNvPr name="Freeform 6" id="6"/>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4"/>
            <a:stretch>
              <a:fillRect l="0" t="0" r="0" b="0"/>
            </a:stretch>
          </a:blipFill>
        </p:spPr>
      </p:sp>
      <p:sp>
        <p:nvSpPr>
          <p:cNvPr name="TextBox 7" id="7"/>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8" id="8"/>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9" id="9"/>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
        <p:nvSpPr>
          <p:cNvPr name="TextBox 10" id="10"/>
          <p:cNvSpPr txBox="true"/>
          <p:nvPr/>
        </p:nvSpPr>
        <p:spPr>
          <a:xfrm rot="0">
            <a:off x="5356010" y="4379767"/>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Closing Prayer</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grpSp>
        <p:nvGrpSpPr>
          <p:cNvPr name="Group 2" id="2"/>
          <p:cNvGrpSpPr/>
          <p:nvPr/>
        </p:nvGrpSpPr>
        <p:grpSpPr>
          <a:xfrm rot="0">
            <a:off x="-6700398" y="-3010689"/>
            <a:ext cx="16308379" cy="16308379"/>
            <a:chOff x="0" y="0"/>
            <a:chExt cx="812800" cy="812800"/>
          </a:xfrm>
        </p:grpSpPr>
        <p:sp>
          <p:nvSpPr>
            <p:cNvPr name="Freeform 3" id="3"/>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00000">
                <a:alpha val="0"/>
              </a:srgbClr>
            </a:solidFill>
            <a:ln w="19050">
              <a:solidFill>
                <a:srgbClr val="000000"/>
              </a:solidFill>
            </a:ln>
          </p:spPr>
        </p:sp>
        <p:sp>
          <p:nvSpPr>
            <p:cNvPr name="TextBox 4" id="4"/>
            <p:cNvSpPr txBox="true"/>
            <p:nvPr/>
          </p:nvSpPr>
          <p:spPr>
            <a:xfrm>
              <a:off x="76200" y="47625"/>
              <a:ext cx="660400" cy="688975"/>
            </a:xfrm>
            <a:prstGeom prst="rect">
              <a:avLst/>
            </a:prstGeom>
          </p:spPr>
          <p:txBody>
            <a:bodyPr anchor="ctr" rtlCol="false" tIns="50784" lIns="50784" bIns="50784" rIns="50784"/>
            <a:lstStyle/>
            <a:p>
              <a:pPr algn="ctr">
                <a:lnSpc>
                  <a:spcPts val="1959"/>
                </a:lnSpc>
                <a:spcBef>
                  <a:spcPct val="0"/>
                </a:spcBef>
              </a:pPr>
            </a:p>
          </p:txBody>
        </p:sp>
      </p:grpSp>
      <p:grpSp>
        <p:nvGrpSpPr>
          <p:cNvPr name="Group 5" id="5"/>
          <p:cNvGrpSpPr/>
          <p:nvPr/>
        </p:nvGrpSpPr>
        <p:grpSpPr>
          <a:xfrm rot="0">
            <a:off x="7950513" y="8576246"/>
            <a:ext cx="1204602" cy="1204602"/>
            <a:chOff x="0" y="0"/>
            <a:chExt cx="812800" cy="812800"/>
          </a:xfrm>
        </p:grpSpPr>
        <p:sp>
          <p:nvSpPr>
            <p:cNvPr name="Freeform 6" id="6"/>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4A67B0"/>
            </a:solidFill>
            <a:ln w="19050">
              <a:solidFill>
                <a:srgbClr val="000000"/>
              </a:solidFill>
            </a:ln>
          </p:spPr>
        </p:sp>
        <p:sp>
          <p:nvSpPr>
            <p:cNvPr name="TextBox 7" id="7"/>
            <p:cNvSpPr txBox="true"/>
            <p:nvPr/>
          </p:nvSpPr>
          <p:spPr>
            <a:xfrm>
              <a:off x="76200" y="47625"/>
              <a:ext cx="660400" cy="688975"/>
            </a:xfrm>
            <a:prstGeom prst="rect">
              <a:avLst/>
            </a:prstGeom>
          </p:spPr>
          <p:txBody>
            <a:bodyPr anchor="ctr" rtlCol="false" tIns="50784" lIns="50784" bIns="50784" rIns="50784"/>
            <a:lstStyle/>
            <a:p>
              <a:pPr algn="ctr">
                <a:lnSpc>
                  <a:spcPts val="1959"/>
                </a:lnSpc>
              </a:pPr>
            </a:p>
          </p:txBody>
        </p:sp>
      </p:grpSp>
      <p:grpSp>
        <p:nvGrpSpPr>
          <p:cNvPr name="Group 8" id="8"/>
          <p:cNvGrpSpPr/>
          <p:nvPr/>
        </p:nvGrpSpPr>
        <p:grpSpPr>
          <a:xfrm rot="0">
            <a:off x="9457025" y="8332579"/>
            <a:ext cx="5219028" cy="1691936"/>
            <a:chOff x="0" y="0"/>
            <a:chExt cx="955404" cy="309729"/>
          </a:xfrm>
        </p:grpSpPr>
        <p:sp>
          <p:nvSpPr>
            <p:cNvPr name="Freeform 9" id="9"/>
            <p:cNvSpPr/>
            <p:nvPr/>
          </p:nvSpPr>
          <p:spPr>
            <a:xfrm flipH="false" flipV="false" rot="0">
              <a:off x="0" y="0"/>
              <a:ext cx="955404" cy="309729"/>
            </a:xfrm>
            <a:custGeom>
              <a:avLst/>
              <a:gdLst/>
              <a:ahLst/>
              <a:cxnLst/>
              <a:rect r="r" b="b" t="t" l="l"/>
              <a:pathLst>
                <a:path h="309729" w="955404">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4A67B0"/>
            </a:solidFill>
          </p:spPr>
        </p:sp>
        <p:sp>
          <p:nvSpPr>
            <p:cNvPr name="TextBox 10" id="10"/>
            <p:cNvSpPr txBox="true"/>
            <p:nvPr/>
          </p:nvSpPr>
          <p:spPr>
            <a:xfrm>
              <a:off x="0" y="-28575"/>
              <a:ext cx="812800" cy="841375"/>
            </a:xfrm>
            <a:prstGeom prst="rect">
              <a:avLst/>
            </a:prstGeom>
          </p:spPr>
          <p:txBody>
            <a:bodyPr anchor="ctr" rtlCol="false" tIns="46102" lIns="46102" bIns="46102" rIns="46102"/>
            <a:lstStyle/>
            <a:p>
              <a:pPr algn="ctr">
                <a:lnSpc>
                  <a:spcPts val="2413"/>
                </a:lnSpc>
                <a:spcBef>
                  <a:spcPct val="0"/>
                </a:spcBef>
              </a:pPr>
            </a:p>
          </p:txBody>
        </p:sp>
      </p:grpSp>
      <p:grpSp>
        <p:nvGrpSpPr>
          <p:cNvPr name="Group 11" id="11"/>
          <p:cNvGrpSpPr/>
          <p:nvPr/>
        </p:nvGrpSpPr>
        <p:grpSpPr>
          <a:xfrm rot="0">
            <a:off x="8703769" y="6558723"/>
            <a:ext cx="1204602" cy="1204602"/>
            <a:chOff x="0" y="0"/>
            <a:chExt cx="812800" cy="812800"/>
          </a:xfrm>
        </p:grpSpPr>
        <p:sp>
          <p:nvSpPr>
            <p:cNvPr name="Freeform 12" id="12"/>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FCFCFD"/>
            </a:solidFill>
            <a:ln w="19050">
              <a:solidFill>
                <a:srgbClr val="000000"/>
              </a:solidFill>
            </a:ln>
          </p:spPr>
        </p:sp>
        <p:sp>
          <p:nvSpPr>
            <p:cNvPr name="TextBox 13" id="13"/>
            <p:cNvSpPr txBox="true"/>
            <p:nvPr/>
          </p:nvSpPr>
          <p:spPr>
            <a:xfrm>
              <a:off x="76200" y="47625"/>
              <a:ext cx="660400" cy="688975"/>
            </a:xfrm>
            <a:prstGeom prst="rect">
              <a:avLst/>
            </a:prstGeom>
          </p:spPr>
          <p:txBody>
            <a:bodyPr anchor="ctr" rtlCol="false" tIns="50784" lIns="50784" bIns="50784" rIns="50784"/>
            <a:lstStyle/>
            <a:p>
              <a:pPr algn="ctr">
                <a:lnSpc>
                  <a:spcPts val="1959"/>
                </a:lnSpc>
              </a:pPr>
            </a:p>
          </p:txBody>
        </p:sp>
      </p:grpSp>
      <p:grpSp>
        <p:nvGrpSpPr>
          <p:cNvPr name="Group 14" id="14"/>
          <p:cNvGrpSpPr/>
          <p:nvPr/>
        </p:nvGrpSpPr>
        <p:grpSpPr>
          <a:xfrm rot="0">
            <a:off x="9005680" y="4541199"/>
            <a:ext cx="1204602" cy="1204602"/>
            <a:chOff x="0" y="0"/>
            <a:chExt cx="812800" cy="812800"/>
          </a:xfrm>
        </p:grpSpPr>
        <p:sp>
          <p:nvSpPr>
            <p:cNvPr name="Freeform 15" id="15"/>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8987A6"/>
            </a:solidFill>
            <a:ln w="19050">
              <a:solidFill>
                <a:srgbClr val="000000"/>
              </a:solidFill>
            </a:ln>
          </p:spPr>
        </p:sp>
        <p:sp>
          <p:nvSpPr>
            <p:cNvPr name="TextBox 16" id="16"/>
            <p:cNvSpPr txBox="true"/>
            <p:nvPr/>
          </p:nvSpPr>
          <p:spPr>
            <a:xfrm>
              <a:off x="76200" y="47625"/>
              <a:ext cx="660400" cy="688975"/>
            </a:xfrm>
            <a:prstGeom prst="rect">
              <a:avLst/>
            </a:prstGeom>
          </p:spPr>
          <p:txBody>
            <a:bodyPr anchor="ctr" rtlCol="false" tIns="50784" lIns="50784" bIns="50784" rIns="50784"/>
            <a:lstStyle/>
            <a:p>
              <a:pPr algn="ctr">
                <a:lnSpc>
                  <a:spcPts val="1959"/>
                </a:lnSpc>
              </a:pPr>
            </a:p>
          </p:txBody>
        </p:sp>
      </p:grpSp>
      <p:grpSp>
        <p:nvGrpSpPr>
          <p:cNvPr name="Group 17" id="17"/>
          <p:cNvGrpSpPr/>
          <p:nvPr/>
        </p:nvGrpSpPr>
        <p:grpSpPr>
          <a:xfrm rot="0">
            <a:off x="8703769" y="2521438"/>
            <a:ext cx="1204602" cy="1204602"/>
            <a:chOff x="0" y="0"/>
            <a:chExt cx="812800" cy="812800"/>
          </a:xfrm>
        </p:grpSpPr>
        <p:sp>
          <p:nvSpPr>
            <p:cNvPr name="Freeform 18" id="18"/>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5EB6DD"/>
            </a:solidFill>
            <a:ln w="19050">
              <a:solidFill>
                <a:srgbClr val="000000"/>
              </a:solidFill>
            </a:ln>
          </p:spPr>
        </p:sp>
        <p:sp>
          <p:nvSpPr>
            <p:cNvPr name="TextBox 19" id="19"/>
            <p:cNvSpPr txBox="true"/>
            <p:nvPr/>
          </p:nvSpPr>
          <p:spPr>
            <a:xfrm>
              <a:off x="76200" y="47625"/>
              <a:ext cx="660400" cy="688975"/>
            </a:xfrm>
            <a:prstGeom prst="rect">
              <a:avLst/>
            </a:prstGeom>
          </p:spPr>
          <p:txBody>
            <a:bodyPr anchor="ctr" rtlCol="false" tIns="50784" lIns="50784" bIns="50784" rIns="50784"/>
            <a:lstStyle/>
            <a:p>
              <a:pPr algn="ctr">
                <a:lnSpc>
                  <a:spcPts val="1959"/>
                </a:lnSpc>
              </a:pPr>
            </a:p>
          </p:txBody>
        </p:sp>
      </p:grpSp>
      <p:grpSp>
        <p:nvGrpSpPr>
          <p:cNvPr name="Group 20" id="20"/>
          <p:cNvGrpSpPr/>
          <p:nvPr/>
        </p:nvGrpSpPr>
        <p:grpSpPr>
          <a:xfrm rot="0">
            <a:off x="7950513" y="506152"/>
            <a:ext cx="1204602" cy="1204602"/>
            <a:chOff x="0" y="0"/>
            <a:chExt cx="812800" cy="812800"/>
          </a:xfrm>
        </p:grpSpPr>
        <p:sp>
          <p:nvSpPr>
            <p:cNvPr name="Freeform 21" id="21"/>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C87E68"/>
            </a:solidFill>
            <a:ln w="19050">
              <a:solidFill>
                <a:srgbClr val="000000"/>
              </a:solidFill>
            </a:ln>
          </p:spPr>
        </p:sp>
        <p:sp>
          <p:nvSpPr>
            <p:cNvPr name="TextBox 22" id="22"/>
            <p:cNvSpPr txBox="true"/>
            <p:nvPr/>
          </p:nvSpPr>
          <p:spPr>
            <a:xfrm>
              <a:off x="76200" y="47625"/>
              <a:ext cx="660400" cy="688975"/>
            </a:xfrm>
            <a:prstGeom prst="rect">
              <a:avLst/>
            </a:prstGeom>
          </p:spPr>
          <p:txBody>
            <a:bodyPr anchor="ctr" rtlCol="false" tIns="50784" lIns="50784" bIns="50784" rIns="50784"/>
            <a:lstStyle/>
            <a:p>
              <a:pPr algn="ctr">
                <a:lnSpc>
                  <a:spcPts val="1959"/>
                </a:lnSpc>
              </a:pPr>
            </a:p>
          </p:txBody>
        </p:sp>
      </p:grpSp>
      <p:grpSp>
        <p:nvGrpSpPr>
          <p:cNvPr name="Group 23" id="23"/>
          <p:cNvGrpSpPr/>
          <p:nvPr/>
        </p:nvGrpSpPr>
        <p:grpSpPr>
          <a:xfrm rot="0">
            <a:off x="10210282" y="6315055"/>
            <a:ext cx="5219028" cy="1691936"/>
            <a:chOff x="0" y="0"/>
            <a:chExt cx="955404" cy="309729"/>
          </a:xfrm>
        </p:grpSpPr>
        <p:sp>
          <p:nvSpPr>
            <p:cNvPr name="Freeform 24" id="24"/>
            <p:cNvSpPr/>
            <p:nvPr/>
          </p:nvSpPr>
          <p:spPr>
            <a:xfrm flipH="false" flipV="false" rot="0">
              <a:off x="0" y="0"/>
              <a:ext cx="955404" cy="309729"/>
            </a:xfrm>
            <a:custGeom>
              <a:avLst/>
              <a:gdLst/>
              <a:ahLst/>
              <a:cxnLst/>
              <a:rect r="r" b="b" t="t" l="l"/>
              <a:pathLst>
                <a:path h="309729" w="955404">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FCFCFD"/>
            </a:solidFill>
            <a:ln w="19050">
              <a:solidFill>
                <a:srgbClr val="000000"/>
              </a:solidFill>
            </a:ln>
          </p:spPr>
        </p:sp>
        <p:sp>
          <p:nvSpPr>
            <p:cNvPr name="TextBox 25" id="25"/>
            <p:cNvSpPr txBox="true"/>
            <p:nvPr/>
          </p:nvSpPr>
          <p:spPr>
            <a:xfrm>
              <a:off x="0" y="-28575"/>
              <a:ext cx="812800" cy="841375"/>
            </a:xfrm>
            <a:prstGeom prst="rect">
              <a:avLst/>
            </a:prstGeom>
          </p:spPr>
          <p:txBody>
            <a:bodyPr anchor="ctr" rtlCol="false" tIns="46102" lIns="46102" bIns="46102" rIns="46102"/>
            <a:lstStyle/>
            <a:p>
              <a:pPr algn="ctr">
                <a:lnSpc>
                  <a:spcPts val="2413"/>
                </a:lnSpc>
                <a:spcBef>
                  <a:spcPct val="0"/>
                </a:spcBef>
              </a:pPr>
            </a:p>
          </p:txBody>
        </p:sp>
      </p:grpSp>
      <p:grpSp>
        <p:nvGrpSpPr>
          <p:cNvPr name="Group 26" id="26"/>
          <p:cNvGrpSpPr/>
          <p:nvPr/>
        </p:nvGrpSpPr>
        <p:grpSpPr>
          <a:xfrm rot="0">
            <a:off x="10517066" y="4288475"/>
            <a:ext cx="5219028" cy="1691936"/>
            <a:chOff x="0" y="0"/>
            <a:chExt cx="955404" cy="309729"/>
          </a:xfrm>
        </p:grpSpPr>
        <p:sp>
          <p:nvSpPr>
            <p:cNvPr name="Freeform 27" id="27"/>
            <p:cNvSpPr/>
            <p:nvPr/>
          </p:nvSpPr>
          <p:spPr>
            <a:xfrm flipH="false" flipV="false" rot="0">
              <a:off x="0" y="0"/>
              <a:ext cx="955404" cy="309729"/>
            </a:xfrm>
            <a:custGeom>
              <a:avLst/>
              <a:gdLst/>
              <a:ahLst/>
              <a:cxnLst/>
              <a:rect r="r" b="b" t="t" l="l"/>
              <a:pathLst>
                <a:path h="309729" w="955404">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8987A6"/>
            </a:solidFill>
          </p:spPr>
        </p:sp>
        <p:sp>
          <p:nvSpPr>
            <p:cNvPr name="TextBox 28" id="28"/>
            <p:cNvSpPr txBox="true"/>
            <p:nvPr/>
          </p:nvSpPr>
          <p:spPr>
            <a:xfrm>
              <a:off x="0" y="-28575"/>
              <a:ext cx="812800" cy="841375"/>
            </a:xfrm>
            <a:prstGeom prst="rect">
              <a:avLst/>
            </a:prstGeom>
          </p:spPr>
          <p:txBody>
            <a:bodyPr anchor="ctr" rtlCol="false" tIns="46102" lIns="46102" bIns="46102" rIns="46102"/>
            <a:lstStyle/>
            <a:p>
              <a:pPr algn="ctr">
                <a:lnSpc>
                  <a:spcPts val="2413"/>
                </a:lnSpc>
                <a:spcBef>
                  <a:spcPct val="0"/>
                </a:spcBef>
              </a:pPr>
            </a:p>
          </p:txBody>
        </p:sp>
      </p:grpSp>
      <p:grpSp>
        <p:nvGrpSpPr>
          <p:cNvPr name="Group 29" id="29"/>
          <p:cNvGrpSpPr/>
          <p:nvPr/>
        </p:nvGrpSpPr>
        <p:grpSpPr>
          <a:xfrm rot="0">
            <a:off x="10210282" y="2277771"/>
            <a:ext cx="5219028" cy="1691936"/>
            <a:chOff x="0" y="0"/>
            <a:chExt cx="955404" cy="309729"/>
          </a:xfrm>
        </p:grpSpPr>
        <p:sp>
          <p:nvSpPr>
            <p:cNvPr name="Freeform 30" id="30"/>
            <p:cNvSpPr/>
            <p:nvPr/>
          </p:nvSpPr>
          <p:spPr>
            <a:xfrm flipH="false" flipV="false" rot="0">
              <a:off x="0" y="0"/>
              <a:ext cx="955404" cy="309729"/>
            </a:xfrm>
            <a:custGeom>
              <a:avLst/>
              <a:gdLst/>
              <a:ahLst/>
              <a:cxnLst/>
              <a:rect r="r" b="b" t="t" l="l"/>
              <a:pathLst>
                <a:path h="309729" w="955404">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5EB6DD"/>
            </a:solidFill>
          </p:spPr>
        </p:sp>
        <p:sp>
          <p:nvSpPr>
            <p:cNvPr name="TextBox 31" id="31"/>
            <p:cNvSpPr txBox="true"/>
            <p:nvPr/>
          </p:nvSpPr>
          <p:spPr>
            <a:xfrm>
              <a:off x="0" y="-28575"/>
              <a:ext cx="812800" cy="841375"/>
            </a:xfrm>
            <a:prstGeom prst="rect">
              <a:avLst/>
            </a:prstGeom>
          </p:spPr>
          <p:txBody>
            <a:bodyPr anchor="ctr" rtlCol="false" tIns="46102" lIns="46102" bIns="46102" rIns="46102"/>
            <a:lstStyle/>
            <a:p>
              <a:pPr algn="ctr">
                <a:lnSpc>
                  <a:spcPts val="2413"/>
                </a:lnSpc>
                <a:spcBef>
                  <a:spcPct val="0"/>
                </a:spcBef>
              </a:pPr>
            </a:p>
          </p:txBody>
        </p:sp>
      </p:grpSp>
      <p:grpSp>
        <p:nvGrpSpPr>
          <p:cNvPr name="Group 32" id="32"/>
          <p:cNvGrpSpPr/>
          <p:nvPr/>
        </p:nvGrpSpPr>
        <p:grpSpPr>
          <a:xfrm rot="0">
            <a:off x="9457025" y="225280"/>
            <a:ext cx="5219028" cy="1691936"/>
            <a:chOff x="0" y="0"/>
            <a:chExt cx="955404" cy="309729"/>
          </a:xfrm>
        </p:grpSpPr>
        <p:sp>
          <p:nvSpPr>
            <p:cNvPr name="Freeform 33" id="33"/>
            <p:cNvSpPr/>
            <p:nvPr/>
          </p:nvSpPr>
          <p:spPr>
            <a:xfrm flipH="false" flipV="false" rot="0">
              <a:off x="0" y="0"/>
              <a:ext cx="955404" cy="309729"/>
            </a:xfrm>
            <a:custGeom>
              <a:avLst/>
              <a:gdLst/>
              <a:ahLst/>
              <a:cxnLst/>
              <a:rect r="r" b="b" t="t" l="l"/>
              <a:pathLst>
                <a:path h="309729" w="955404">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C87E68"/>
            </a:solidFill>
          </p:spPr>
        </p:sp>
        <p:sp>
          <p:nvSpPr>
            <p:cNvPr name="TextBox 34" id="34"/>
            <p:cNvSpPr txBox="true"/>
            <p:nvPr/>
          </p:nvSpPr>
          <p:spPr>
            <a:xfrm>
              <a:off x="0" y="-28575"/>
              <a:ext cx="812800" cy="841375"/>
            </a:xfrm>
            <a:prstGeom prst="rect">
              <a:avLst/>
            </a:prstGeom>
          </p:spPr>
          <p:txBody>
            <a:bodyPr anchor="ctr" rtlCol="false" tIns="46102" lIns="46102" bIns="46102" rIns="46102"/>
            <a:lstStyle/>
            <a:p>
              <a:pPr algn="ctr">
                <a:lnSpc>
                  <a:spcPts val="2413"/>
                </a:lnSpc>
                <a:spcBef>
                  <a:spcPct val="0"/>
                </a:spcBef>
              </a:pPr>
            </a:p>
          </p:txBody>
        </p:sp>
      </p:grpSp>
      <p:grpSp>
        <p:nvGrpSpPr>
          <p:cNvPr name="Group 35" id="35"/>
          <p:cNvGrpSpPr>
            <a:grpSpLocks noChangeAspect="true"/>
          </p:cNvGrpSpPr>
          <p:nvPr/>
        </p:nvGrpSpPr>
        <p:grpSpPr>
          <a:xfrm rot="0">
            <a:off x="-8720462" y="-280343"/>
            <a:ext cx="10847730" cy="10847687"/>
            <a:chOff x="0" y="0"/>
            <a:chExt cx="6350000" cy="6349975"/>
          </a:xfrm>
        </p:grpSpPr>
        <p:sp>
          <p:nvSpPr>
            <p:cNvPr name="Freeform 36" id="36"/>
            <p:cNvSpPr/>
            <p:nvPr/>
          </p:nvSpPr>
          <p:spPr>
            <a:xfrm flipH="false" flipV="false" rot="-5400000">
              <a:off x="13" y="-13"/>
              <a:ext cx="6349974" cy="6350000"/>
            </a:xfrm>
            <a:custGeom>
              <a:avLst/>
              <a:gdLst/>
              <a:ahLst/>
              <a:cxnLst/>
              <a:rect r="r" b="b" t="t" l="l"/>
              <a:pathLst>
                <a:path h="6350000" w="6349974">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2"/>
              <a:stretch>
                <a:fillRect l="-13600" t="-67765" r="-23396" b="-37081"/>
              </a:stretch>
            </a:blipFill>
          </p:spPr>
        </p:sp>
      </p:grpSp>
      <p:sp>
        <p:nvSpPr>
          <p:cNvPr name="Freeform 37" id="37"/>
          <p:cNvSpPr/>
          <p:nvPr/>
        </p:nvSpPr>
        <p:spPr>
          <a:xfrm flipH="false" flipV="false" rot="0">
            <a:off x="7753201" y="369223"/>
            <a:ext cx="1552869" cy="1552869"/>
          </a:xfrm>
          <a:custGeom>
            <a:avLst/>
            <a:gdLst/>
            <a:ahLst/>
            <a:cxnLst/>
            <a:rect r="r" b="b" t="t" l="l"/>
            <a:pathLst>
              <a:path h="1552869" w="1552869">
                <a:moveTo>
                  <a:pt x="0" y="0"/>
                </a:moveTo>
                <a:lnTo>
                  <a:pt x="1552869" y="0"/>
                </a:lnTo>
                <a:lnTo>
                  <a:pt x="1552869" y="1552868"/>
                </a:lnTo>
                <a:lnTo>
                  <a:pt x="0" y="155286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38" id="38"/>
          <p:cNvSpPr txBox="true"/>
          <p:nvPr/>
        </p:nvSpPr>
        <p:spPr>
          <a:xfrm rot="0">
            <a:off x="3347365" y="4205067"/>
            <a:ext cx="4960500" cy="1992101"/>
          </a:xfrm>
          <a:prstGeom prst="rect">
            <a:avLst/>
          </a:prstGeom>
        </p:spPr>
        <p:txBody>
          <a:bodyPr anchor="t" rtlCol="false" tIns="0" lIns="0" bIns="0" rIns="0">
            <a:spAutoFit/>
          </a:bodyPr>
          <a:lstStyle/>
          <a:p>
            <a:pPr>
              <a:lnSpc>
                <a:spcPts val="7607"/>
              </a:lnSpc>
            </a:pPr>
            <a:r>
              <a:rPr lang="en-US" sz="7607">
                <a:solidFill>
                  <a:srgbClr val="5D5E60"/>
                </a:solidFill>
                <a:latin typeface="Public Sans Bold"/>
              </a:rPr>
              <a:t>Visual Timeline</a:t>
            </a:r>
          </a:p>
        </p:txBody>
      </p:sp>
      <p:sp>
        <p:nvSpPr>
          <p:cNvPr name="TextBox 39" id="39"/>
          <p:cNvSpPr txBox="true"/>
          <p:nvPr/>
        </p:nvSpPr>
        <p:spPr>
          <a:xfrm rot="0">
            <a:off x="9791806" y="8566721"/>
            <a:ext cx="2274733" cy="386913"/>
          </a:xfrm>
          <a:prstGeom prst="rect">
            <a:avLst/>
          </a:prstGeom>
        </p:spPr>
        <p:txBody>
          <a:bodyPr anchor="t" rtlCol="false" tIns="0" lIns="0" bIns="0" rIns="0">
            <a:spAutoFit/>
          </a:bodyPr>
          <a:lstStyle/>
          <a:p>
            <a:pPr>
              <a:lnSpc>
                <a:spcPts val="3042"/>
              </a:lnSpc>
              <a:spcBef>
                <a:spcPct val="0"/>
              </a:spcBef>
            </a:pPr>
            <a:r>
              <a:rPr lang="en-US" sz="2535">
                <a:solidFill>
                  <a:srgbClr val="FFFFFF"/>
                </a:solidFill>
                <a:latin typeface="Public Sans Bold"/>
              </a:rPr>
              <a:t>Module Five</a:t>
            </a:r>
          </a:p>
        </p:txBody>
      </p:sp>
      <p:sp>
        <p:nvSpPr>
          <p:cNvPr name="TextBox 40" id="40"/>
          <p:cNvSpPr txBox="true"/>
          <p:nvPr/>
        </p:nvSpPr>
        <p:spPr>
          <a:xfrm rot="0">
            <a:off x="9791806" y="9063354"/>
            <a:ext cx="4463717" cy="341627"/>
          </a:xfrm>
          <a:prstGeom prst="rect">
            <a:avLst/>
          </a:prstGeom>
        </p:spPr>
        <p:txBody>
          <a:bodyPr anchor="t" rtlCol="false" tIns="0" lIns="0" bIns="0" rIns="0">
            <a:spAutoFit/>
          </a:bodyPr>
          <a:lstStyle/>
          <a:p>
            <a:pPr>
              <a:lnSpc>
                <a:spcPts val="2662"/>
              </a:lnSpc>
              <a:spcBef>
                <a:spcPct val="0"/>
              </a:spcBef>
            </a:pPr>
            <a:r>
              <a:rPr lang="en-US" sz="2218">
                <a:solidFill>
                  <a:srgbClr val="FFFFFF"/>
                </a:solidFill>
                <a:latin typeface="Public Sans"/>
              </a:rPr>
              <a:t>Creating the Path Forward</a:t>
            </a:r>
          </a:p>
        </p:txBody>
      </p:sp>
      <p:sp>
        <p:nvSpPr>
          <p:cNvPr name="TextBox 41" id="41"/>
          <p:cNvSpPr txBox="true"/>
          <p:nvPr/>
        </p:nvSpPr>
        <p:spPr>
          <a:xfrm rot="0">
            <a:off x="10545062" y="6549198"/>
            <a:ext cx="2078860" cy="386913"/>
          </a:xfrm>
          <a:prstGeom prst="rect">
            <a:avLst/>
          </a:prstGeom>
        </p:spPr>
        <p:txBody>
          <a:bodyPr anchor="t" rtlCol="false" tIns="0" lIns="0" bIns="0" rIns="0">
            <a:spAutoFit/>
          </a:bodyPr>
          <a:lstStyle/>
          <a:p>
            <a:pPr>
              <a:lnSpc>
                <a:spcPts val="3042"/>
              </a:lnSpc>
              <a:spcBef>
                <a:spcPct val="0"/>
              </a:spcBef>
            </a:pPr>
            <a:r>
              <a:rPr lang="en-US" sz="2535">
                <a:solidFill>
                  <a:srgbClr val="404040"/>
                </a:solidFill>
                <a:latin typeface="Public Sans Bold"/>
              </a:rPr>
              <a:t>Module Four</a:t>
            </a:r>
          </a:p>
        </p:txBody>
      </p:sp>
      <p:sp>
        <p:nvSpPr>
          <p:cNvPr name="TextBox 42" id="42"/>
          <p:cNvSpPr txBox="true"/>
          <p:nvPr/>
        </p:nvSpPr>
        <p:spPr>
          <a:xfrm rot="0">
            <a:off x="10545062" y="7045830"/>
            <a:ext cx="4470975" cy="341627"/>
          </a:xfrm>
          <a:prstGeom prst="rect">
            <a:avLst/>
          </a:prstGeom>
        </p:spPr>
        <p:txBody>
          <a:bodyPr anchor="t" rtlCol="false" tIns="0" lIns="0" bIns="0" rIns="0">
            <a:spAutoFit/>
          </a:bodyPr>
          <a:lstStyle/>
          <a:p>
            <a:pPr>
              <a:lnSpc>
                <a:spcPts val="2662"/>
              </a:lnSpc>
              <a:spcBef>
                <a:spcPct val="0"/>
              </a:spcBef>
            </a:pPr>
            <a:r>
              <a:rPr lang="en-US" sz="2218">
                <a:solidFill>
                  <a:srgbClr val="404040"/>
                </a:solidFill>
                <a:latin typeface="Public Sans"/>
              </a:rPr>
              <a:t>Honoring the Process</a:t>
            </a:r>
          </a:p>
        </p:txBody>
      </p:sp>
      <p:sp>
        <p:nvSpPr>
          <p:cNvPr name="TextBox 43" id="43"/>
          <p:cNvSpPr txBox="true"/>
          <p:nvPr/>
        </p:nvSpPr>
        <p:spPr>
          <a:xfrm rot="0">
            <a:off x="10851846" y="4531674"/>
            <a:ext cx="2274733" cy="386913"/>
          </a:xfrm>
          <a:prstGeom prst="rect">
            <a:avLst/>
          </a:prstGeom>
        </p:spPr>
        <p:txBody>
          <a:bodyPr anchor="t" rtlCol="false" tIns="0" lIns="0" bIns="0" rIns="0">
            <a:spAutoFit/>
          </a:bodyPr>
          <a:lstStyle/>
          <a:p>
            <a:pPr>
              <a:lnSpc>
                <a:spcPts val="3042"/>
              </a:lnSpc>
              <a:spcBef>
                <a:spcPct val="0"/>
              </a:spcBef>
            </a:pPr>
            <a:r>
              <a:rPr lang="en-US" sz="2535">
                <a:solidFill>
                  <a:srgbClr val="FFFFFF"/>
                </a:solidFill>
                <a:latin typeface="Public Sans Bold"/>
              </a:rPr>
              <a:t>Module Three</a:t>
            </a:r>
          </a:p>
        </p:txBody>
      </p:sp>
      <p:sp>
        <p:nvSpPr>
          <p:cNvPr name="TextBox 44" id="44"/>
          <p:cNvSpPr txBox="true"/>
          <p:nvPr/>
        </p:nvSpPr>
        <p:spPr>
          <a:xfrm rot="0">
            <a:off x="10851846" y="5028306"/>
            <a:ext cx="4462596" cy="673729"/>
          </a:xfrm>
          <a:prstGeom prst="rect">
            <a:avLst/>
          </a:prstGeom>
        </p:spPr>
        <p:txBody>
          <a:bodyPr anchor="t" rtlCol="false" tIns="0" lIns="0" bIns="0" rIns="0">
            <a:spAutoFit/>
          </a:bodyPr>
          <a:lstStyle/>
          <a:p>
            <a:pPr>
              <a:lnSpc>
                <a:spcPts val="2662"/>
              </a:lnSpc>
              <a:spcBef>
                <a:spcPct val="0"/>
              </a:spcBef>
            </a:pPr>
            <a:r>
              <a:rPr lang="en-US" sz="2218">
                <a:solidFill>
                  <a:srgbClr val="FFFFFF"/>
                </a:solidFill>
                <a:latin typeface="Public Sans"/>
              </a:rPr>
              <a:t>Making Informed &amp; Collective Decisions</a:t>
            </a:r>
          </a:p>
        </p:txBody>
      </p:sp>
      <p:sp>
        <p:nvSpPr>
          <p:cNvPr name="TextBox 45" id="45"/>
          <p:cNvSpPr txBox="true"/>
          <p:nvPr/>
        </p:nvSpPr>
        <p:spPr>
          <a:xfrm rot="0">
            <a:off x="10545062" y="2511913"/>
            <a:ext cx="2078860" cy="386913"/>
          </a:xfrm>
          <a:prstGeom prst="rect">
            <a:avLst/>
          </a:prstGeom>
        </p:spPr>
        <p:txBody>
          <a:bodyPr anchor="t" rtlCol="false" tIns="0" lIns="0" bIns="0" rIns="0">
            <a:spAutoFit/>
          </a:bodyPr>
          <a:lstStyle/>
          <a:p>
            <a:pPr>
              <a:lnSpc>
                <a:spcPts val="3042"/>
              </a:lnSpc>
              <a:spcBef>
                <a:spcPct val="0"/>
              </a:spcBef>
            </a:pPr>
            <a:r>
              <a:rPr lang="en-US" sz="2535">
                <a:solidFill>
                  <a:srgbClr val="404040"/>
                </a:solidFill>
                <a:latin typeface="Public Sans Bold"/>
              </a:rPr>
              <a:t>Module Two</a:t>
            </a:r>
          </a:p>
        </p:txBody>
      </p:sp>
      <p:sp>
        <p:nvSpPr>
          <p:cNvPr name="TextBox 46" id="46"/>
          <p:cNvSpPr txBox="true"/>
          <p:nvPr/>
        </p:nvSpPr>
        <p:spPr>
          <a:xfrm rot="0">
            <a:off x="10545062" y="3008545"/>
            <a:ext cx="4470975" cy="673729"/>
          </a:xfrm>
          <a:prstGeom prst="rect">
            <a:avLst/>
          </a:prstGeom>
        </p:spPr>
        <p:txBody>
          <a:bodyPr anchor="t" rtlCol="false" tIns="0" lIns="0" bIns="0" rIns="0">
            <a:spAutoFit/>
          </a:bodyPr>
          <a:lstStyle/>
          <a:p>
            <a:pPr>
              <a:lnSpc>
                <a:spcPts val="2662"/>
              </a:lnSpc>
            </a:pPr>
            <a:r>
              <a:rPr lang="en-US" sz="2218">
                <a:solidFill>
                  <a:srgbClr val="404040"/>
                </a:solidFill>
                <a:latin typeface="Public Sans"/>
              </a:rPr>
              <a:t>Understanding the Paths </a:t>
            </a:r>
          </a:p>
          <a:p>
            <a:pPr>
              <a:lnSpc>
                <a:spcPts val="2662"/>
              </a:lnSpc>
              <a:spcBef>
                <a:spcPct val="0"/>
              </a:spcBef>
            </a:pPr>
            <a:r>
              <a:rPr lang="en-US" sz="2218">
                <a:solidFill>
                  <a:srgbClr val="404040"/>
                </a:solidFill>
                <a:latin typeface="Public Sans"/>
              </a:rPr>
              <a:t>Forward</a:t>
            </a:r>
          </a:p>
        </p:txBody>
      </p:sp>
      <p:sp>
        <p:nvSpPr>
          <p:cNvPr name="TextBox 47" id="47"/>
          <p:cNvSpPr txBox="true"/>
          <p:nvPr/>
        </p:nvSpPr>
        <p:spPr>
          <a:xfrm rot="0">
            <a:off x="9791806" y="459422"/>
            <a:ext cx="2088369" cy="386913"/>
          </a:xfrm>
          <a:prstGeom prst="rect">
            <a:avLst/>
          </a:prstGeom>
        </p:spPr>
        <p:txBody>
          <a:bodyPr anchor="t" rtlCol="false" tIns="0" lIns="0" bIns="0" rIns="0">
            <a:spAutoFit/>
          </a:bodyPr>
          <a:lstStyle/>
          <a:p>
            <a:pPr>
              <a:lnSpc>
                <a:spcPts val="3042"/>
              </a:lnSpc>
              <a:spcBef>
                <a:spcPct val="0"/>
              </a:spcBef>
            </a:pPr>
            <a:r>
              <a:rPr lang="en-US" sz="2535">
                <a:solidFill>
                  <a:srgbClr val="FFFFFF"/>
                </a:solidFill>
                <a:latin typeface="Public Sans Bold"/>
              </a:rPr>
              <a:t>Module One</a:t>
            </a:r>
          </a:p>
        </p:txBody>
      </p:sp>
      <p:sp>
        <p:nvSpPr>
          <p:cNvPr name="TextBox 48" id="48"/>
          <p:cNvSpPr txBox="true"/>
          <p:nvPr/>
        </p:nvSpPr>
        <p:spPr>
          <a:xfrm rot="0">
            <a:off x="9791806" y="956055"/>
            <a:ext cx="4463717" cy="341627"/>
          </a:xfrm>
          <a:prstGeom prst="rect">
            <a:avLst/>
          </a:prstGeom>
        </p:spPr>
        <p:txBody>
          <a:bodyPr anchor="t" rtlCol="false" tIns="0" lIns="0" bIns="0" rIns="0">
            <a:spAutoFit/>
          </a:bodyPr>
          <a:lstStyle/>
          <a:p>
            <a:pPr>
              <a:lnSpc>
                <a:spcPts val="2662"/>
              </a:lnSpc>
              <a:spcBef>
                <a:spcPct val="0"/>
              </a:spcBef>
            </a:pPr>
            <a:r>
              <a:rPr lang="en-US" sz="2218">
                <a:solidFill>
                  <a:srgbClr val="FFFFFF"/>
                </a:solidFill>
                <a:latin typeface="Public Sans"/>
              </a:rPr>
              <a:t>Acknowledging the Struggle</a:t>
            </a:r>
          </a:p>
        </p:txBody>
      </p:sp>
      <p:sp>
        <p:nvSpPr>
          <p:cNvPr name="Freeform 49" id="49"/>
          <p:cNvSpPr/>
          <p:nvPr/>
        </p:nvSpPr>
        <p:spPr>
          <a:xfrm flipH="false" flipV="false" rot="0">
            <a:off x="7574525" y="153342"/>
            <a:ext cx="1910221" cy="1910221"/>
          </a:xfrm>
          <a:custGeom>
            <a:avLst/>
            <a:gdLst/>
            <a:ahLst/>
            <a:cxnLst/>
            <a:rect r="r" b="b" t="t" l="l"/>
            <a:pathLst>
              <a:path h="1910221" w="1910221">
                <a:moveTo>
                  <a:pt x="0" y="0"/>
                </a:moveTo>
                <a:lnTo>
                  <a:pt x="1910221" y="0"/>
                </a:lnTo>
                <a:lnTo>
                  <a:pt x="1910221" y="1910221"/>
                </a:lnTo>
                <a:lnTo>
                  <a:pt x="0" y="1910221"/>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sp>
        <p:nvSpPr>
          <p:cNvPr name="Freeform 2" id="2"/>
          <p:cNvSpPr/>
          <p:nvPr/>
        </p:nvSpPr>
        <p:spPr>
          <a:xfrm flipH="false" flipV="false" rot="473568">
            <a:off x="12851229" y="3559030"/>
            <a:ext cx="4014896" cy="6003370"/>
          </a:xfrm>
          <a:custGeom>
            <a:avLst/>
            <a:gdLst/>
            <a:ahLst/>
            <a:cxnLst/>
            <a:rect r="r" b="b" t="t" l="l"/>
            <a:pathLst>
              <a:path h="6003370" w="4014896">
                <a:moveTo>
                  <a:pt x="0" y="0"/>
                </a:moveTo>
                <a:lnTo>
                  <a:pt x="4014896" y="0"/>
                </a:lnTo>
                <a:lnTo>
                  <a:pt x="4014896" y="6003369"/>
                </a:lnTo>
                <a:lnTo>
                  <a:pt x="0" y="6003369"/>
                </a:lnTo>
                <a:lnTo>
                  <a:pt x="0" y="0"/>
                </a:lnTo>
                <a:close/>
              </a:path>
            </a:pathLst>
          </a:custGeom>
          <a:blipFill>
            <a:blip r:embed="rId2"/>
            <a:stretch>
              <a:fillRect l="0" t="0" r="0" b="0"/>
            </a:stretch>
          </a:blipFill>
        </p:spPr>
      </p:sp>
      <p:sp>
        <p:nvSpPr>
          <p:cNvPr name="TextBox 3" id="3"/>
          <p:cNvSpPr txBox="true"/>
          <p:nvPr/>
        </p:nvSpPr>
        <p:spPr>
          <a:xfrm rot="0">
            <a:off x="1028700" y="3026052"/>
            <a:ext cx="11045945"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Written by: Mary Gladstone-Highland, Christina Wichert, and Katy Stokes</a:t>
            </a:r>
          </a:p>
        </p:txBody>
      </p:sp>
      <p:sp>
        <p:nvSpPr>
          <p:cNvPr name="TextBox 4" id="4"/>
          <p:cNvSpPr txBox="true"/>
          <p:nvPr/>
        </p:nvSpPr>
        <p:spPr>
          <a:xfrm rot="0">
            <a:off x="1028700" y="933450"/>
            <a:ext cx="14010730" cy="1792675"/>
          </a:xfrm>
          <a:prstGeom prst="rect">
            <a:avLst/>
          </a:prstGeom>
        </p:spPr>
        <p:txBody>
          <a:bodyPr anchor="t" rtlCol="false" tIns="0" lIns="0" bIns="0" rIns="0">
            <a:spAutoFit/>
          </a:bodyPr>
          <a:lstStyle/>
          <a:p>
            <a:pPr>
              <a:lnSpc>
                <a:spcPts val="7241"/>
              </a:lnSpc>
            </a:pPr>
            <a:r>
              <a:rPr lang="en-US" sz="5172">
                <a:solidFill>
                  <a:srgbClr val="545454"/>
                </a:solidFill>
                <a:latin typeface="Antonio Bold"/>
              </a:rPr>
              <a:t>A curriculum based off of the book </a:t>
            </a:r>
          </a:p>
          <a:p>
            <a:pPr>
              <a:lnSpc>
                <a:spcPts val="7241"/>
              </a:lnSpc>
              <a:spcBef>
                <a:spcPct val="0"/>
              </a:spcBef>
            </a:pPr>
            <a:r>
              <a:rPr lang="en-US" sz="5172">
                <a:solidFill>
                  <a:srgbClr val="545454"/>
                </a:solidFill>
                <a:latin typeface="Antonio Bold Italics"/>
              </a:rPr>
              <a:t>Calm: How to End Destructive Conflict in Your Church</a:t>
            </a:r>
          </a:p>
        </p:txBody>
      </p:sp>
      <p:sp>
        <p:nvSpPr>
          <p:cNvPr name="TextBox 5" id="5"/>
          <p:cNvSpPr txBox="true"/>
          <p:nvPr/>
        </p:nvSpPr>
        <p:spPr>
          <a:xfrm rot="0">
            <a:off x="1028700" y="3598495"/>
            <a:ext cx="11045945"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Published by: Abingdon Press</a:t>
            </a:r>
          </a:p>
        </p:txBody>
      </p:sp>
      <p:sp>
        <p:nvSpPr>
          <p:cNvPr name="TextBox 6" id="6"/>
          <p:cNvSpPr txBox="true"/>
          <p:nvPr/>
        </p:nvSpPr>
        <p:spPr>
          <a:xfrm rot="0">
            <a:off x="2550906" y="4825429"/>
            <a:ext cx="9268842" cy="824908"/>
          </a:xfrm>
          <a:prstGeom prst="rect">
            <a:avLst/>
          </a:prstGeom>
        </p:spPr>
        <p:txBody>
          <a:bodyPr anchor="t" rtlCol="false" tIns="0" lIns="0" bIns="0" rIns="0">
            <a:spAutoFit/>
          </a:bodyPr>
          <a:lstStyle/>
          <a:p>
            <a:pPr>
              <a:lnSpc>
                <a:spcPts val="3357"/>
              </a:lnSpc>
            </a:pPr>
            <a:r>
              <a:rPr lang="en-US" sz="2398">
                <a:solidFill>
                  <a:srgbClr val="000000"/>
                </a:solidFill>
                <a:latin typeface="Open Sauce Light Italics"/>
              </a:rPr>
              <a:t>Calm </a:t>
            </a:r>
            <a:r>
              <a:rPr lang="en-US" sz="2398">
                <a:solidFill>
                  <a:srgbClr val="000000"/>
                </a:solidFill>
                <a:latin typeface="Open Sauce Light"/>
              </a:rPr>
              <a:t>offers churches the skills and tools necessary to engage in critical conversations that lead to healthy communities</a:t>
            </a:r>
          </a:p>
        </p:txBody>
      </p:sp>
      <p:sp>
        <p:nvSpPr>
          <p:cNvPr name="TextBox 7" id="7"/>
          <p:cNvSpPr txBox="true"/>
          <p:nvPr/>
        </p:nvSpPr>
        <p:spPr>
          <a:xfrm rot="0">
            <a:off x="1028700" y="4806379"/>
            <a:ext cx="1522206" cy="515054"/>
          </a:xfrm>
          <a:prstGeom prst="rect">
            <a:avLst/>
          </a:prstGeom>
        </p:spPr>
        <p:txBody>
          <a:bodyPr anchor="t" rtlCol="false" tIns="0" lIns="0" bIns="0" rIns="0">
            <a:spAutoFit/>
          </a:bodyPr>
          <a:lstStyle/>
          <a:p>
            <a:pPr>
              <a:lnSpc>
                <a:spcPts val="4161"/>
              </a:lnSpc>
              <a:spcBef>
                <a:spcPct val="0"/>
              </a:spcBef>
            </a:pPr>
            <a:r>
              <a:rPr lang="en-US" sz="2972">
                <a:solidFill>
                  <a:srgbClr val="545454"/>
                </a:solidFill>
                <a:latin typeface="Antonio Bold"/>
              </a:rPr>
              <a:t>Mission:</a:t>
            </a:r>
          </a:p>
        </p:txBody>
      </p:sp>
      <p:sp>
        <p:nvSpPr>
          <p:cNvPr name="Freeform 8" id="8"/>
          <p:cNvSpPr/>
          <p:nvPr/>
        </p:nvSpPr>
        <p:spPr>
          <a:xfrm flipH="false" flipV="false" rot="0">
            <a:off x="973782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3"/>
            <a:stretch>
              <a:fillRect l="0" t="0" r="0" b="0"/>
            </a:stretch>
          </a:blipFill>
        </p:spPr>
      </p:sp>
      <p:sp>
        <p:nvSpPr>
          <p:cNvPr name="TextBox 9" id="9"/>
          <p:cNvSpPr txBox="true"/>
          <p:nvPr/>
        </p:nvSpPr>
        <p:spPr>
          <a:xfrm rot="0">
            <a:off x="102870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10" id="10"/>
          <p:cNvSpPr txBox="true"/>
          <p:nvPr/>
        </p:nvSpPr>
        <p:spPr>
          <a:xfrm rot="0">
            <a:off x="489400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11" id="11"/>
          <p:cNvSpPr txBox="true"/>
          <p:nvPr/>
        </p:nvSpPr>
        <p:spPr>
          <a:xfrm rot="0">
            <a:off x="102870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7164581" y="-280343"/>
            <a:ext cx="10847730" cy="10847687"/>
            <a:chOff x="0" y="0"/>
            <a:chExt cx="6350000" cy="6349975"/>
          </a:xfrm>
        </p:grpSpPr>
        <p:sp>
          <p:nvSpPr>
            <p:cNvPr name="Freeform 3" id="3"/>
            <p:cNvSpPr/>
            <p:nvPr/>
          </p:nvSpPr>
          <p:spPr>
            <a:xfrm flipH="false" flipV="false" rot="5331245">
              <a:off x="-34420" y="-34445"/>
              <a:ext cx="6418839" cy="6418864"/>
            </a:xfrm>
            <a:custGeom>
              <a:avLst/>
              <a:gdLst/>
              <a:ahLst/>
              <a:cxnLst/>
              <a:rect r="r" b="b" t="t" l="l"/>
              <a:pathLst>
                <a:path h="6418864" w="6418839">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l="0" t="-24763" r="0" b="-24763"/>
              </a:stretch>
            </a:blipFill>
          </p:spPr>
        </p:sp>
      </p:grpSp>
      <p:sp>
        <p:nvSpPr>
          <p:cNvPr name="TextBox 4" id="4"/>
          <p:cNvSpPr txBox="true"/>
          <p:nvPr/>
        </p:nvSpPr>
        <p:spPr>
          <a:xfrm rot="0">
            <a:off x="5356010" y="3369271"/>
            <a:ext cx="5573183"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Theory of Change</a:t>
            </a:r>
          </a:p>
        </p:txBody>
      </p:sp>
      <p:sp>
        <p:nvSpPr>
          <p:cNvPr name="TextBox 5" id="5"/>
          <p:cNvSpPr txBox="true"/>
          <p:nvPr/>
        </p:nvSpPr>
        <p:spPr>
          <a:xfrm rot="0">
            <a:off x="5356010" y="4293785"/>
            <a:ext cx="10587398" cy="2528694"/>
          </a:xfrm>
          <a:prstGeom prst="rect">
            <a:avLst/>
          </a:prstGeom>
        </p:spPr>
        <p:txBody>
          <a:bodyPr anchor="t" rtlCol="false" tIns="0" lIns="0" bIns="0" rIns="0">
            <a:spAutoFit/>
          </a:bodyPr>
          <a:lstStyle/>
          <a:p>
            <a:pPr>
              <a:lnSpc>
                <a:spcPts val="3357"/>
              </a:lnSpc>
            </a:pPr>
            <a:r>
              <a:rPr lang="en-US" sz="2398">
                <a:solidFill>
                  <a:srgbClr val="000000"/>
                </a:solidFill>
                <a:latin typeface="Open Sauce Light"/>
              </a:rPr>
              <a:t>Churches that find themselves stuck in a cycle of conflict and division limit their abilities to fully live into Christ’s holy community. Engaging in critical conversations with the intention of loving our neighbors, even when they disagree with us, allows churches to break cycles of conflict and free themselves to live into God’s will for healthy communities. </a:t>
            </a:r>
          </a:p>
          <a:p>
            <a:pPr>
              <a:lnSpc>
                <a:spcPts val="3357"/>
              </a:lnSpc>
            </a:pPr>
          </a:p>
        </p:txBody>
      </p:sp>
      <p:sp>
        <p:nvSpPr>
          <p:cNvPr name="Freeform 6" id="6"/>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3"/>
            <a:stretch>
              <a:fillRect l="0" t="0" r="0" b="0"/>
            </a:stretch>
          </a:blipFill>
        </p:spPr>
      </p:sp>
      <p:sp>
        <p:nvSpPr>
          <p:cNvPr name="TextBox 7" id="7"/>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8" id="8"/>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9" id="9"/>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28700" y="2708638"/>
            <a:ext cx="14893879" cy="5915872"/>
          </a:xfrm>
          <a:prstGeom prst="rect">
            <a:avLst/>
          </a:prstGeom>
        </p:spPr>
        <p:txBody>
          <a:bodyPr anchor="t" rtlCol="false" tIns="0" lIns="0" bIns="0" rIns="0">
            <a:spAutoFit/>
          </a:bodyPr>
          <a:lstStyle/>
          <a:p>
            <a:pPr>
              <a:lnSpc>
                <a:spcPts val="9403"/>
              </a:lnSpc>
            </a:pPr>
            <a:r>
              <a:rPr lang="en-US" sz="6716">
                <a:solidFill>
                  <a:srgbClr val="545454"/>
                </a:solidFill>
                <a:latin typeface="Antonio Bold"/>
              </a:rPr>
              <a:t>Here is a template for this activity for those who are presenting in a remote format.</a:t>
            </a:r>
          </a:p>
          <a:p>
            <a:pPr>
              <a:lnSpc>
                <a:spcPts val="9403"/>
              </a:lnSpc>
              <a:spcBef>
                <a:spcPct val="0"/>
              </a:spcBef>
            </a:pPr>
            <a:r>
              <a:rPr lang="en-US" sz="6716" u="sng">
                <a:solidFill>
                  <a:srgbClr val="5271FF"/>
                </a:solidFill>
                <a:latin typeface="Antonio Bold"/>
                <a:hlinkClick r:id="rId2" tooltip="https://docs.google.com/document/d/18t6l-0svcJWj_5Ibbq3VcQIDrVuWx-55KZb4j7LkyWQ/edit?usp=sharing"/>
              </a:rPr>
              <a:t>https://docs.google.com/document/d/18t6l-0svcJWj_5Ibbq3VcQIDrVuWx-55KZb4j7LkyWQ/edit?usp=sharing</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7164581" y="-280343"/>
            <a:ext cx="10847730" cy="10847687"/>
            <a:chOff x="0" y="0"/>
            <a:chExt cx="6350000" cy="6349975"/>
          </a:xfrm>
        </p:grpSpPr>
        <p:sp>
          <p:nvSpPr>
            <p:cNvPr name="Freeform 3" id="3"/>
            <p:cNvSpPr/>
            <p:nvPr/>
          </p:nvSpPr>
          <p:spPr>
            <a:xfrm flipH="false" flipV="false" rot="5331245">
              <a:off x="-34420" y="-34445"/>
              <a:ext cx="6418839" cy="6418864"/>
            </a:xfrm>
            <a:custGeom>
              <a:avLst/>
              <a:gdLst/>
              <a:ahLst/>
              <a:cxnLst/>
              <a:rect r="r" b="b" t="t" l="l"/>
              <a:pathLst>
                <a:path h="6418864" w="6418839">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l="0" t="-24763" r="0" b="-24763"/>
              </a:stretch>
            </a:blipFill>
          </p:spPr>
        </p:sp>
      </p:grpSp>
      <p:sp>
        <p:nvSpPr>
          <p:cNvPr name="TextBox 4" id="4"/>
          <p:cNvSpPr txBox="true"/>
          <p:nvPr/>
        </p:nvSpPr>
        <p:spPr>
          <a:xfrm rot="0">
            <a:off x="5356010" y="3369271"/>
            <a:ext cx="7156420"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Establishing Boundaries</a:t>
            </a:r>
          </a:p>
        </p:txBody>
      </p:sp>
      <p:sp>
        <p:nvSpPr>
          <p:cNvPr name="TextBox 5" id="5"/>
          <p:cNvSpPr txBox="true"/>
          <p:nvPr/>
        </p:nvSpPr>
        <p:spPr>
          <a:xfrm rot="0">
            <a:off x="5141304" y="5514975"/>
            <a:ext cx="6904464" cy="1257701"/>
          </a:xfrm>
          <a:prstGeom prst="rect">
            <a:avLst/>
          </a:prstGeom>
        </p:spPr>
        <p:txBody>
          <a:bodyPr anchor="t" rtlCol="false" tIns="0" lIns="0" bIns="0" rIns="0">
            <a:spAutoFit/>
          </a:bodyPr>
          <a:lstStyle/>
          <a:p>
            <a:pPr>
              <a:lnSpc>
                <a:spcPts val="3357"/>
              </a:lnSpc>
            </a:pPr>
            <a:r>
              <a:rPr lang="en-US" sz="2398">
                <a:solidFill>
                  <a:srgbClr val="000000"/>
                </a:solidFill>
                <a:latin typeface="Open Sauce Light"/>
              </a:rPr>
              <a:t> </a:t>
            </a:r>
            <a:r>
              <a:rPr lang="en-US" sz="2398">
                <a:solidFill>
                  <a:srgbClr val="000000"/>
                </a:solidFill>
                <a:latin typeface="Open Sauce Light"/>
              </a:rPr>
              <a:t>“So in Christ we, though many, form one body, and each member belongs to all the others.”</a:t>
            </a:r>
          </a:p>
          <a:p>
            <a:pPr>
              <a:lnSpc>
                <a:spcPts val="3357"/>
              </a:lnSpc>
            </a:pPr>
            <a:r>
              <a:rPr lang="en-US" sz="2398">
                <a:solidFill>
                  <a:srgbClr val="000000"/>
                </a:solidFill>
                <a:latin typeface="Open Sauce Light"/>
              </a:rPr>
              <a:t> - Romans 12:5</a:t>
            </a:r>
          </a:p>
        </p:txBody>
      </p:sp>
      <p:sp>
        <p:nvSpPr>
          <p:cNvPr name="TextBox 6" id="6"/>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Be Present, Be Honest, Show Love</a:t>
            </a:r>
          </a:p>
        </p:txBody>
      </p:sp>
      <p:sp>
        <p:nvSpPr>
          <p:cNvPr name="Freeform 7" id="7"/>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3"/>
            <a:stretch>
              <a:fillRect l="0" t="0" r="0" b="0"/>
            </a:stretch>
          </a:blipFill>
        </p:spPr>
      </p:sp>
      <p:sp>
        <p:nvSpPr>
          <p:cNvPr name="TextBox 8" id="8"/>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9" id="9"/>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10" id="10"/>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8.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2708638"/>
            <a:ext cx="14893879" cy="3534622"/>
          </a:xfrm>
          <a:prstGeom prst="rect">
            <a:avLst/>
          </a:prstGeom>
        </p:spPr>
        <p:txBody>
          <a:bodyPr anchor="t" rtlCol="false" tIns="0" lIns="0" bIns="0" rIns="0">
            <a:spAutoFit/>
          </a:bodyPr>
          <a:lstStyle/>
          <a:p>
            <a:pPr>
              <a:lnSpc>
                <a:spcPts val="9403"/>
              </a:lnSpc>
              <a:spcBef>
                <a:spcPct val="0"/>
              </a:spcBef>
            </a:pPr>
            <a:r>
              <a:rPr lang="en-US" sz="6716">
                <a:solidFill>
                  <a:srgbClr val="545454"/>
                </a:solidFill>
                <a:latin typeface="Antonio Bold"/>
              </a:rPr>
              <a:t>Choose one of the following </a:t>
            </a:r>
            <a:r>
              <a:rPr lang="en-US" sz="6716">
                <a:solidFill>
                  <a:srgbClr val="545454"/>
                </a:solidFill>
                <a:latin typeface="Antonio Bold Italics"/>
              </a:rPr>
              <a:t>Breaking the Ice</a:t>
            </a:r>
            <a:r>
              <a:rPr lang="en-US" sz="6716">
                <a:solidFill>
                  <a:srgbClr val="545454"/>
                </a:solidFill>
                <a:latin typeface="Antonio Bold"/>
              </a:rPr>
              <a:t> options and delete the others from the slide deck.</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FF9F2"/>
        </a:solidFill>
      </p:bgPr>
    </p:bg>
    <p:spTree>
      <p:nvGrpSpPr>
        <p:cNvPr id="1" name=""/>
        <p:cNvGrpSpPr/>
        <p:nvPr/>
      </p:nvGrpSpPr>
      <p:grpSpPr>
        <a:xfrm>
          <a:off x="0" y="0"/>
          <a:ext cx="0" cy="0"/>
          <a:chOff x="0" y="0"/>
          <a:chExt cx="0" cy="0"/>
        </a:xfrm>
      </p:grpSpPr>
      <p:sp>
        <p:nvSpPr>
          <p:cNvPr name="TextBox 2" id="2"/>
          <p:cNvSpPr txBox="true"/>
          <p:nvPr/>
        </p:nvSpPr>
        <p:spPr>
          <a:xfrm rot="0">
            <a:off x="5356010" y="3369271"/>
            <a:ext cx="7156420" cy="876889"/>
          </a:xfrm>
          <a:prstGeom prst="rect">
            <a:avLst/>
          </a:prstGeom>
        </p:spPr>
        <p:txBody>
          <a:bodyPr anchor="t" rtlCol="false" tIns="0" lIns="0" bIns="0" rIns="0">
            <a:spAutoFit/>
          </a:bodyPr>
          <a:lstStyle/>
          <a:p>
            <a:pPr>
              <a:lnSpc>
                <a:spcPts val="7241"/>
              </a:lnSpc>
              <a:spcBef>
                <a:spcPct val="0"/>
              </a:spcBef>
            </a:pPr>
            <a:r>
              <a:rPr lang="en-US" sz="5172">
                <a:solidFill>
                  <a:srgbClr val="545454"/>
                </a:solidFill>
                <a:latin typeface="Antonio Bold"/>
              </a:rPr>
              <a:t>Breaking the Ice</a:t>
            </a:r>
          </a:p>
        </p:txBody>
      </p:sp>
      <p:sp>
        <p:nvSpPr>
          <p:cNvPr name="TextBox 3" id="3"/>
          <p:cNvSpPr txBox="true"/>
          <p:nvPr/>
        </p:nvSpPr>
        <p:spPr>
          <a:xfrm rot="0">
            <a:off x="5356010" y="4605655"/>
            <a:ext cx="7156420" cy="537845"/>
          </a:xfrm>
          <a:prstGeom prst="rect">
            <a:avLst/>
          </a:prstGeom>
        </p:spPr>
        <p:txBody>
          <a:bodyPr anchor="t" rtlCol="false" tIns="0" lIns="0" bIns="0" rIns="0">
            <a:spAutoFit/>
          </a:bodyPr>
          <a:lstStyle/>
          <a:p>
            <a:pPr>
              <a:lnSpc>
                <a:spcPts val="4480"/>
              </a:lnSpc>
              <a:spcBef>
                <a:spcPct val="0"/>
              </a:spcBef>
            </a:pPr>
            <a:r>
              <a:rPr lang="en-US" sz="3200">
                <a:solidFill>
                  <a:srgbClr val="545454"/>
                </a:solidFill>
                <a:latin typeface="Antonio Italics"/>
              </a:rPr>
              <a:t>Two-Minute Statements</a:t>
            </a:r>
          </a:p>
        </p:txBody>
      </p:sp>
      <p:sp>
        <p:nvSpPr>
          <p:cNvPr name="TextBox 4" id="4"/>
          <p:cNvSpPr txBox="true"/>
          <p:nvPr/>
        </p:nvSpPr>
        <p:spPr>
          <a:xfrm rot="0">
            <a:off x="5356010" y="5514975"/>
            <a:ext cx="1162134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Share a two-minute statement or introduction about yourself</a:t>
            </a:r>
          </a:p>
        </p:txBody>
      </p:sp>
      <p:sp>
        <p:nvSpPr>
          <p:cNvPr name="Freeform 5" id="5"/>
          <p:cNvSpPr/>
          <p:nvPr/>
        </p:nvSpPr>
        <p:spPr>
          <a:xfrm flipH="false" flipV="false" rot="0">
            <a:off x="9911950" y="9327870"/>
            <a:ext cx="614337" cy="614337"/>
          </a:xfrm>
          <a:custGeom>
            <a:avLst/>
            <a:gdLst/>
            <a:ahLst/>
            <a:cxnLst/>
            <a:rect r="r" b="b" t="t" l="l"/>
            <a:pathLst>
              <a:path h="614337" w="614337">
                <a:moveTo>
                  <a:pt x="0" y="0"/>
                </a:moveTo>
                <a:lnTo>
                  <a:pt x="614337" y="0"/>
                </a:lnTo>
                <a:lnTo>
                  <a:pt x="614337" y="614337"/>
                </a:lnTo>
                <a:lnTo>
                  <a:pt x="0" y="614337"/>
                </a:lnTo>
                <a:lnTo>
                  <a:pt x="0" y="0"/>
                </a:lnTo>
                <a:close/>
              </a:path>
            </a:pathLst>
          </a:custGeom>
          <a:blipFill>
            <a:blip r:embed="rId3"/>
            <a:stretch>
              <a:fillRect l="0" t="0" r="0" b="0"/>
            </a:stretch>
          </a:blipFill>
        </p:spPr>
      </p:sp>
      <p:sp>
        <p:nvSpPr>
          <p:cNvPr name="TextBox 6" id="6"/>
          <p:cNvSpPr txBox="true"/>
          <p:nvPr/>
        </p:nvSpPr>
        <p:spPr>
          <a:xfrm rot="0">
            <a:off x="1202830" y="9587413"/>
            <a:ext cx="3874829"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www.abingdonpress.com</a:t>
            </a:r>
          </a:p>
        </p:txBody>
      </p:sp>
      <p:sp>
        <p:nvSpPr>
          <p:cNvPr name="TextBox 7" id="7"/>
          <p:cNvSpPr txBox="true"/>
          <p:nvPr/>
        </p:nvSpPr>
        <p:spPr>
          <a:xfrm rot="0">
            <a:off x="5068134" y="9587413"/>
            <a:ext cx="4993590" cy="410372"/>
          </a:xfrm>
          <a:prstGeom prst="rect">
            <a:avLst/>
          </a:prstGeom>
        </p:spPr>
        <p:txBody>
          <a:bodyPr anchor="t" rtlCol="false" tIns="0" lIns="0" bIns="0" rIns="0">
            <a:spAutoFit/>
          </a:bodyPr>
          <a:lstStyle/>
          <a:p>
            <a:pPr>
              <a:lnSpc>
                <a:spcPts val="3357"/>
              </a:lnSpc>
            </a:pPr>
            <a:r>
              <a:rPr lang="en-US" sz="2398">
                <a:solidFill>
                  <a:srgbClr val="000000"/>
                </a:solidFill>
                <a:latin typeface="Open Sauce"/>
              </a:rPr>
              <a:t>www.sparkgroupconsulting.com</a:t>
            </a:r>
          </a:p>
        </p:txBody>
      </p:sp>
      <p:sp>
        <p:nvSpPr>
          <p:cNvPr name="TextBox 8" id="8"/>
          <p:cNvSpPr txBox="true"/>
          <p:nvPr/>
        </p:nvSpPr>
        <p:spPr>
          <a:xfrm rot="0">
            <a:off x="1202830" y="9210675"/>
            <a:ext cx="9266307" cy="405808"/>
          </a:xfrm>
          <a:prstGeom prst="rect">
            <a:avLst/>
          </a:prstGeom>
        </p:spPr>
        <p:txBody>
          <a:bodyPr anchor="t" rtlCol="false" tIns="0" lIns="0" bIns="0" rIns="0">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name="Group 9" id="9"/>
          <p:cNvGrpSpPr>
            <a:grpSpLocks noChangeAspect="true"/>
          </p:cNvGrpSpPr>
          <p:nvPr/>
        </p:nvGrpSpPr>
        <p:grpSpPr>
          <a:xfrm rot="0">
            <a:off x="-8720462" y="-280343"/>
            <a:ext cx="10847730" cy="10847687"/>
            <a:chOff x="0" y="0"/>
            <a:chExt cx="6350000" cy="6349975"/>
          </a:xfrm>
        </p:grpSpPr>
        <p:sp>
          <p:nvSpPr>
            <p:cNvPr name="Freeform 10" id="10"/>
            <p:cNvSpPr/>
            <p:nvPr/>
          </p:nvSpPr>
          <p:spPr>
            <a:xfrm flipH="false" flipV="false" rot="-5400000">
              <a:off x="13" y="-13"/>
              <a:ext cx="6349974" cy="6350000"/>
            </a:xfrm>
            <a:custGeom>
              <a:avLst/>
              <a:gdLst/>
              <a:ahLst/>
              <a:cxnLst/>
              <a:rect r="r" b="b" t="t" l="l"/>
              <a:pathLst>
                <a:path h="6350000" w="6349974">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DAFoWYr23T0</dc:identifier>
  <dcterms:modified xsi:type="dcterms:W3CDTF">2011-08-01T06:04:30Z</dcterms:modified>
  <cp:revision>1</cp:revision>
  <dc:title>Calm Module One</dc:title>
</cp:coreProperties>
</file>